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4" r:id="rId2"/>
    <p:sldMasterId id="2147483690" r:id="rId3"/>
  </p:sldMasterIdLst>
  <p:notesMasterIdLst>
    <p:notesMasterId r:id="rId40"/>
  </p:notesMasterIdLst>
  <p:handoutMasterIdLst>
    <p:handoutMasterId r:id="rId41"/>
  </p:handoutMasterIdLst>
  <p:sldIdLst>
    <p:sldId id="268" r:id="rId4"/>
    <p:sldId id="278" r:id="rId5"/>
    <p:sldId id="279" r:id="rId6"/>
    <p:sldId id="302" r:id="rId7"/>
    <p:sldId id="280" r:id="rId8"/>
    <p:sldId id="283" r:id="rId9"/>
    <p:sldId id="282" r:id="rId10"/>
    <p:sldId id="285" r:id="rId11"/>
    <p:sldId id="284" r:id="rId12"/>
    <p:sldId id="286" r:id="rId13"/>
    <p:sldId id="287" r:id="rId14"/>
    <p:sldId id="288" r:id="rId15"/>
    <p:sldId id="290" r:id="rId16"/>
    <p:sldId id="291" r:id="rId17"/>
    <p:sldId id="300" r:id="rId18"/>
    <p:sldId id="292" r:id="rId19"/>
    <p:sldId id="313" r:id="rId20"/>
    <p:sldId id="314" r:id="rId21"/>
    <p:sldId id="315" r:id="rId22"/>
    <p:sldId id="293" r:id="rId23"/>
    <p:sldId id="294" r:id="rId24"/>
    <p:sldId id="295" r:id="rId25"/>
    <p:sldId id="298" r:id="rId26"/>
    <p:sldId id="311" r:id="rId27"/>
    <p:sldId id="299" r:id="rId28"/>
    <p:sldId id="296" r:id="rId29"/>
    <p:sldId id="297" r:id="rId30"/>
    <p:sldId id="304" r:id="rId31"/>
    <p:sldId id="305" r:id="rId32"/>
    <p:sldId id="306" r:id="rId33"/>
    <p:sldId id="303" r:id="rId34"/>
    <p:sldId id="307" r:id="rId35"/>
    <p:sldId id="308" r:id="rId36"/>
    <p:sldId id="309" r:id="rId37"/>
    <p:sldId id="310" r:id="rId38"/>
    <p:sldId id="312"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0C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68176" autoAdjust="0"/>
  </p:normalViewPr>
  <p:slideViewPr>
    <p:cSldViewPr>
      <p:cViewPr varScale="1">
        <p:scale>
          <a:sx n="76" d="100"/>
          <a:sy n="76" d="100"/>
        </p:scale>
        <p:origin x="1908" y="78"/>
      </p:cViewPr>
      <p:guideLst>
        <p:guide orient="horz" pos="2160"/>
        <p:guide pos="2880"/>
      </p:guideLst>
    </p:cSldViewPr>
  </p:slideViewPr>
  <p:outlineViewPr>
    <p:cViewPr>
      <p:scale>
        <a:sx n="33" d="100"/>
        <a:sy n="33" d="100"/>
      </p:scale>
      <p:origin x="0" y="28339"/>
    </p:cViewPr>
  </p:outlineViewPr>
  <p:notesTextViewPr>
    <p:cViewPr>
      <p:scale>
        <a:sx n="3" d="2"/>
        <a:sy n="3" d="2"/>
      </p:scale>
      <p:origin x="0" y="0"/>
    </p:cViewPr>
  </p:notesTextViewPr>
  <p:notesViewPr>
    <p:cSldViewPr>
      <p:cViewPr varScale="1">
        <p:scale>
          <a:sx n="62" d="100"/>
          <a:sy n="62" d="100"/>
        </p:scale>
        <p:origin x="-174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D5C178B-7DB1-4326-8C15-5453CA643651}" type="datetimeFigureOut">
              <a:rPr lang="en-US" smtClean="0"/>
              <a:t>1/26/2015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371E362-BF87-4B0B-A2DF-89090D3DB55A}" type="slidenum">
              <a:rPr lang="en-US" smtClean="0"/>
              <a:t>‹#›</a:t>
            </a:fld>
            <a:endParaRPr lang="en-US"/>
          </a:p>
        </p:txBody>
      </p:sp>
    </p:spTree>
    <p:extLst>
      <p:ext uri="{BB962C8B-B14F-4D97-AF65-F5344CB8AC3E}">
        <p14:creationId xmlns:p14="http://schemas.microsoft.com/office/powerpoint/2010/main" val="399972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3D583B2-FBD8-4CD6-9257-0270AE096DFC}" type="datetimeFigureOut">
              <a:rPr lang="en-US" smtClean="0"/>
              <a:t>1/26/2015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E0F638F-87DF-4332-9957-AA940F24E5F4}" type="slidenum">
              <a:rPr lang="en-US" smtClean="0"/>
              <a:t>‹#›</a:t>
            </a:fld>
            <a:endParaRPr lang="en-US"/>
          </a:p>
        </p:txBody>
      </p:sp>
    </p:spTree>
    <p:extLst>
      <p:ext uri="{BB962C8B-B14F-4D97-AF65-F5344CB8AC3E}">
        <p14:creationId xmlns:p14="http://schemas.microsoft.com/office/powerpoint/2010/main" val="1645430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fafsa.ed.gov/"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0F638F-87DF-4332-9957-AA940F24E5F4}" type="slidenum">
              <a:rPr lang="en-US" smtClean="0"/>
              <a:t>1</a:t>
            </a:fld>
            <a:endParaRPr lang="en-US"/>
          </a:p>
        </p:txBody>
      </p:sp>
    </p:spTree>
    <p:extLst>
      <p:ext uri="{BB962C8B-B14F-4D97-AF65-F5344CB8AC3E}">
        <p14:creationId xmlns:p14="http://schemas.microsoft.com/office/powerpoint/2010/main" val="3573336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first step to creating a successful budget is to know how much money you have coming in.  It is important to not only calculate the regular income that you have coming in as take home pay from work but also any other sources on income such as financial aid, work study, money received from friends or family, interest earned on checking/savings accounts, etc.  This list is open-ended and varies for each student.</a:t>
            </a:r>
            <a:endParaRPr lang="en-US" dirty="0" smtClean="0"/>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11</a:t>
            </a:fld>
            <a:endParaRPr lang="en-US"/>
          </a:p>
        </p:txBody>
      </p:sp>
    </p:spTree>
    <p:extLst>
      <p:ext uri="{BB962C8B-B14F-4D97-AF65-F5344CB8AC3E}">
        <p14:creationId xmlns:p14="http://schemas.microsoft.com/office/powerpoint/2010/main" val="2712814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next step is to know where your current money is going.  It helps you recognize how much money you really are spending and where it is being spent.  Carry a small notebook and write everything down from a soda from the vending machine to your rent payment.</a:t>
            </a:r>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12</a:t>
            </a:fld>
            <a:endParaRPr lang="en-US"/>
          </a:p>
        </p:txBody>
      </p:sp>
    </p:spTree>
    <p:extLst>
      <p:ext uri="{BB962C8B-B14F-4D97-AF65-F5344CB8AC3E}">
        <p14:creationId xmlns:p14="http://schemas.microsoft.com/office/powerpoint/2010/main" val="2250948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Next, you need to determine what financial goals you have for the future. </a:t>
            </a:r>
          </a:p>
          <a:p>
            <a:r>
              <a:rPr lang="en-US" b="1" dirty="0" smtClean="0"/>
              <a:t>Determine your short-term goals.</a:t>
            </a:r>
            <a:r>
              <a:rPr lang="en-US" dirty="0" smtClean="0"/>
              <a:t> These are goals that can be achieved in about 2-3 years</a:t>
            </a:r>
            <a:r>
              <a:rPr lang="en-US" baseline="0" dirty="0" smtClean="0"/>
              <a:t> such as purchasing a car.</a:t>
            </a:r>
            <a:endParaRPr lang="en-US" dirty="0" smtClean="0"/>
          </a:p>
          <a:p>
            <a:r>
              <a:rPr lang="en-US" b="1" dirty="0" smtClean="0"/>
              <a:t>Also Determine your long-term goals.</a:t>
            </a:r>
            <a:r>
              <a:rPr lang="en-US" dirty="0" smtClean="0"/>
              <a:t>  These are goals</a:t>
            </a:r>
            <a:r>
              <a:rPr lang="en-US" baseline="0" dirty="0" smtClean="0"/>
              <a:t> that can take between 5-7 years to achieve, or even longer if needed! These could include retirement or buying a home.</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13</a:t>
            </a:fld>
            <a:endParaRPr lang="en-US"/>
          </a:p>
        </p:txBody>
      </p:sp>
    </p:spTree>
    <p:extLst>
      <p:ext uri="{BB962C8B-B14F-4D97-AF65-F5344CB8AC3E}">
        <p14:creationId xmlns:p14="http://schemas.microsoft.com/office/powerpoint/2010/main" val="66103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last and most important step is to create a final budget.  You will need to compare the money that you have coming in with the money that you have going out.  If your expenses are greater than your income, you have two options: identify ways to cut your spending (needs vs.) wants and/or look for additional ways to increase your income.</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14</a:t>
            </a:fld>
            <a:endParaRPr lang="en-US"/>
          </a:p>
        </p:txBody>
      </p:sp>
    </p:spTree>
    <p:extLst>
      <p:ext uri="{BB962C8B-B14F-4D97-AF65-F5344CB8AC3E}">
        <p14:creationId xmlns:p14="http://schemas.microsoft.com/office/powerpoint/2010/main" val="456188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0F638F-87DF-4332-9957-AA940F24E5F4}" type="slidenum">
              <a:rPr lang="en-US" smtClean="0"/>
              <a:t>15</a:t>
            </a:fld>
            <a:endParaRPr lang="en-US"/>
          </a:p>
        </p:txBody>
      </p:sp>
    </p:spTree>
    <p:extLst>
      <p:ext uri="{BB962C8B-B14F-4D97-AF65-F5344CB8AC3E}">
        <p14:creationId xmlns:p14="http://schemas.microsoft.com/office/powerpoint/2010/main" val="3186315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Most students use a variety of ways to assist them in paying for their education.  These range from self-funding your education to support from outside sources such as friends or family, financial aid and/or scholarships.  It is important for you to become familiar with all of these options and determine which you are able to utilize.</a:t>
            </a:r>
            <a:endParaRPr lang="en-US" dirty="0" smtClean="0"/>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16</a:t>
            </a:fld>
            <a:endParaRPr lang="en-US"/>
          </a:p>
        </p:txBody>
      </p:sp>
    </p:spTree>
    <p:extLst>
      <p:ext uri="{BB962C8B-B14F-4D97-AF65-F5344CB8AC3E}">
        <p14:creationId xmlns:p14="http://schemas.microsoft.com/office/powerpoint/2010/main" val="2685419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smtClean="0"/>
              <a:t>To qualify for many types of aid, you’ll need to complete the Free Application for Federal Student Aid (FAFSA). </a:t>
            </a:r>
          </a:p>
          <a:p>
            <a:pPr fontAlgn="base"/>
            <a:r>
              <a:rPr lang="en-US" sz="1200" b="1" i="0" kern="1200" dirty="0" smtClean="0">
                <a:solidFill>
                  <a:schemeClr val="tx1"/>
                </a:solidFill>
                <a:effectLst/>
                <a:latin typeface="+mn-lt"/>
                <a:ea typeface="+mn-ea"/>
                <a:cs typeface="+mn-cs"/>
              </a:rPr>
              <a:t>The FAFSA isn’t only for federal aid</a:t>
            </a:r>
          </a:p>
          <a:p>
            <a:pPr fontAlgn="base"/>
            <a:r>
              <a:rPr lang="en-US" sz="1200" b="0" i="0" kern="1200" dirty="0" smtClean="0">
                <a:solidFill>
                  <a:schemeClr val="tx1"/>
                </a:solidFill>
                <a:effectLst/>
                <a:latin typeface="+mn-lt"/>
                <a:ea typeface="+mn-ea"/>
                <a:cs typeface="+mn-cs"/>
              </a:rPr>
              <a:t>The FAFSA qualifies you for federal aid, but many state governments and colleges also use this application to award their own aid.</a:t>
            </a:r>
          </a:p>
          <a:p>
            <a:r>
              <a:rPr lang="en-US" sz="1200" b="0" i="0" kern="1200" dirty="0" smtClean="0">
                <a:solidFill>
                  <a:schemeClr val="tx1"/>
                </a:solidFill>
                <a:effectLst/>
                <a:latin typeface="+mn-lt"/>
                <a:ea typeface="+mn-ea"/>
                <a:cs typeface="+mn-cs"/>
              </a:rPr>
              <a:t>Complete the form online at </a:t>
            </a:r>
            <a:r>
              <a:rPr lang="en-US" sz="1200" b="0" i="0" u="none" strike="noStrike" kern="1200" dirty="0" smtClean="0">
                <a:solidFill>
                  <a:schemeClr val="tx1"/>
                </a:solidFill>
                <a:effectLst/>
                <a:latin typeface="+mn-lt"/>
                <a:ea typeface="+mn-ea"/>
                <a:cs typeface="+mn-cs"/>
                <a:hlinkClick r:id="rId3"/>
              </a:rPr>
              <a:t>www.fafsa.gov</a:t>
            </a:r>
            <a:r>
              <a:rPr lang="en-US" sz="1200" b="0" i="0" kern="1200" dirty="0" smtClean="0">
                <a:solidFill>
                  <a:schemeClr val="tx1"/>
                </a:solidFill>
                <a:effectLst/>
                <a:latin typeface="+mn-lt"/>
                <a:ea typeface="+mn-ea"/>
                <a:cs typeface="+mn-cs"/>
              </a:rPr>
              <a:t> or download paper forms there. You can even import your family’s tax information directly from the IRS website.</a:t>
            </a:r>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18</a:t>
            </a:fld>
            <a:endParaRPr lang="en-US"/>
          </a:p>
        </p:txBody>
      </p:sp>
    </p:spTree>
    <p:extLst>
      <p:ext uri="{BB962C8B-B14F-4D97-AF65-F5344CB8AC3E}">
        <p14:creationId xmlns:p14="http://schemas.microsoft.com/office/powerpoint/2010/main" val="2333610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19</a:t>
            </a:fld>
            <a:endParaRPr lang="en-US"/>
          </a:p>
        </p:txBody>
      </p:sp>
    </p:spTree>
    <p:extLst>
      <p:ext uri="{BB962C8B-B14F-4D97-AF65-F5344CB8AC3E}">
        <p14:creationId xmlns:p14="http://schemas.microsoft.com/office/powerpoint/2010/main" val="1062204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0000"/>
                </a:solidFill>
                <a:latin typeface="Arial"/>
                <a:ea typeface="Times New Roman"/>
              </a:rPr>
              <a:t>This data reflects</a:t>
            </a:r>
            <a:r>
              <a:rPr lang="en-US" sz="1200" baseline="0" dirty="0" smtClean="0">
                <a:solidFill>
                  <a:srgbClr val="000000"/>
                </a:solidFill>
                <a:latin typeface="Arial"/>
                <a:ea typeface="Times New Roman"/>
              </a:rPr>
              <a:t> 2007-2008 information. </a:t>
            </a:r>
            <a:r>
              <a:rPr lang="en-US" dirty="0" smtClean="0"/>
              <a:t>College is expensive, it is very important that you really think about how much you want to borrow. Enough said. And this will only grow as tuition  goes up and grant funding lags so very far behind.</a:t>
            </a:r>
            <a:r>
              <a:rPr lang="en-US" baseline="0" dirty="0" smtClean="0"/>
              <a:t> </a:t>
            </a:r>
            <a:endParaRPr lang="en-US" sz="1200" dirty="0" smtClean="0">
              <a:latin typeface="Times New Roman"/>
              <a:ea typeface="Times New Roman"/>
            </a:endParaRPr>
          </a:p>
          <a:p>
            <a:pPr eaLnBrk="1" hangingPunct="1">
              <a:spcBef>
                <a:spcPct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20</a:t>
            </a:fld>
            <a:endParaRPr lang="en-US"/>
          </a:p>
        </p:txBody>
      </p:sp>
    </p:spTree>
    <p:extLst>
      <p:ext uri="{BB962C8B-B14F-4D97-AF65-F5344CB8AC3E}">
        <p14:creationId xmlns:p14="http://schemas.microsoft.com/office/powerpoint/2010/main" val="570024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very important that you limit the amount you borrow for your education.  Financial aide is really designed to assist</a:t>
            </a:r>
            <a:r>
              <a:rPr lang="en-US" baseline="0" dirty="0" smtClean="0"/>
              <a:t> in </a:t>
            </a:r>
            <a:r>
              <a:rPr lang="en-US" dirty="0" smtClean="0"/>
              <a:t>covering the cost of tuition, books and supplies. It is not realistic to depend solely on financial aid to cover your living expenses. Student loan debt adds up quickly and you need to make sure that your new career will allow</a:t>
            </a:r>
            <a:r>
              <a:rPr lang="en-US" baseline="0" dirty="0" smtClean="0"/>
              <a:t> you to earn</a:t>
            </a:r>
            <a:r>
              <a:rPr lang="en-US" dirty="0" smtClean="0"/>
              <a:t> enough to cover the cost of this debt.  </a:t>
            </a:r>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21</a:t>
            </a:fld>
            <a:endParaRPr lang="en-US"/>
          </a:p>
        </p:txBody>
      </p:sp>
    </p:spTree>
    <p:extLst>
      <p:ext uri="{BB962C8B-B14F-4D97-AF65-F5344CB8AC3E}">
        <p14:creationId xmlns:p14="http://schemas.microsoft.com/office/powerpoint/2010/main" val="25313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Your investment of time and money in your college education is the first step in building a secure financial future. Yet, too often the financial comfort of new graduates just beginning their careers is burdened by the financial missteps they made during their years in college. This presentation will highlight ways that you can avoid these common missteps and make the most of your investment in college. Knowledge is power.  </a:t>
            </a:r>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2</a:t>
            </a:fld>
            <a:endParaRPr lang="en-US"/>
          </a:p>
        </p:txBody>
      </p:sp>
    </p:spTree>
    <p:extLst>
      <p:ext uri="{BB962C8B-B14F-4D97-AF65-F5344CB8AC3E}">
        <p14:creationId xmlns:p14="http://schemas.microsoft.com/office/powerpoint/2010/main" val="3970932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awarded a loan as part of your financial aid package, you may be eligible for either subsidized or unsubsidized funds, or a combination of both. The big difference between the two is when the interest begins to accrue. </a:t>
            </a:r>
          </a:p>
          <a:p>
            <a:r>
              <a:rPr lang="en-US" b="1" dirty="0" smtClean="0"/>
              <a:t>Subsidized loans </a:t>
            </a:r>
            <a:r>
              <a:rPr lang="en-US" dirty="0" smtClean="0"/>
              <a:t>are awarded on the basis of financial need. You won't be charged any interest before you begin repaying the loan because the federal government subsidizes the interest during this time. </a:t>
            </a:r>
          </a:p>
          <a:p>
            <a:r>
              <a:rPr lang="en-US" b="1" dirty="0" smtClean="0"/>
              <a:t>Unsubsidized loans </a:t>
            </a:r>
            <a:r>
              <a:rPr lang="en-US" dirty="0" smtClean="0"/>
              <a:t>charge interest from the time the money is first disbursed until it is paid in full. The interest is capitalized, meaning that you pay interest on any interest that has already accrued. One way to minimize how much interest accrues is to pay the interest as it accumulates. </a:t>
            </a:r>
          </a:p>
        </p:txBody>
      </p:sp>
      <p:sp>
        <p:nvSpPr>
          <p:cNvPr id="4" name="Slide Number Placeholder 3"/>
          <p:cNvSpPr>
            <a:spLocks noGrp="1"/>
          </p:cNvSpPr>
          <p:nvPr>
            <p:ph type="sldNum" sz="quarter" idx="10"/>
          </p:nvPr>
        </p:nvSpPr>
        <p:spPr/>
        <p:txBody>
          <a:bodyPr/>
          <a:lstStyle/>
          <a:p>
            <a:fld id="{BE0F638F-87DF-4332-9957-AA940F24E5F4}" type="slidenum">
              <a:rPr lang="en-US" smtClean="0"/>
              <a:t>22</a:t>
            </a:fld>
            <a:endParaRPr lang="en-US"/>
          </a:p>
        </p:txBody>
      </p:sp>
    </p:spTree>
    <p:extLst>
      <p:ext uri="{BB962C8B-B14F-4D97-AF65-F5344CB8AC3E}">
        <p14:creationId xmlns:p14="http://schemas.microsoft.com/office/powerpoint/2010/main" val="957962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Paying down your student loans can save you thousands of dollars. </a:t>
            </a:r>
          </a:p>
          <a:p>
            <a:r>
              <a:rPr lang="en-US" dirty="0" smtClean="0"/>
              <a:t>For example:</a:t>
            </a:r>
            <a:r>
              <a:rPr lang="en-US" baseline="0" dirty="0" smtClean="0"/>
              <a:t>  If y</a:t>
            </a:r>
            <a:r>
              <a:rPr lang="en-US" dirty="0" smtClean="0"/>
              <a:t>ou have a $15,000 dollar student loan with a ten year repayment term, the interest we will use is 8.25% (the reason I use this rate is this is the cap on variable student loans), your monthly payment is $184.00.  The total interest you would have paid over the ten years would be $7,077.  By paying an extra $50.00 a month you will have paid your student loan off three years faster and saved $2,231 interest.  Keep in mind there is no prepayment penalty on paying extra on your student loan, so anything you send extra could save you hundreds maybe even thousands.</a:t>
            </a:r>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23</a:t>
            </a:fld>
            <a:endParaRPr lang="en-US"/>
          </a:p>
        </p:txBody>
      </p:sp>
    </p:spTree>
    <p:extLst>
      <p:ext uri="{BB962C8B-B14F-4D97-AF65-F5344CB8AC3E}">
        <p14:creationId xmlns:p14="http://schemas.microsoft.com/office/powerpoint/2010/main" val="2117934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http://youtu.be/Z0e4v3k7x4g?list=UUqZt9Sqn2CpxgQeQYlAM-Xw</a:t>
            </a:r>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24</a:t>
            </a:fld>
            <a:endParaRPr lang="en-US"/>
          </a:p>
        </p:txBody>
      </p:sp>
    </p:spTree>
    <p:extLst>
      <p:ext uri="{BB962C8B-B14F-4D97-AF65-F5344CB8AC3E}">
        <p14:creationId xmlns:p14="http://schemas.microsoft.com/office/powerpoint/2010/main" val="454942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0F638F-87DF-4332-9957-AA940F24E5F4}" type="slidenum">
              <a:rPr lang="en-US" smtClean="0"/>
              <a:t>25</a:t>
            </a:fld>
            <a:endParaRPr lang="en-US"/>
          </a:p>
        </p:txBody>
      </p:sp>
    </p:spTree>
    <p:extLst>
      <p:ext uri="{BB962C8B-B14F-4D97-AF65-F5344CB8AC3E}">
        <p14:creationId xmlns:p14="http://schemas.microsoft.com/office/powerpoint/2010/main" val="79207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wanted to share some interesting statistics with you. Did you know that over 84% of college students have credits cards, with 50% having 4 or more.  The average credit card debt is $3,173, with 21 % of students having balances ranging from $3,000-$7,000.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 do</a:t>
            </a:r>
            <a:r>
              <a:rPr lang="en-US" baseline="0" dirty="0" smtClean="0"/>
              <a:t> these statistics compare to you?  How many credit cards do you have currently and what is your current monthly balance?</a:t>
            </a:r>
            <a:endParaRPr lang="en-US" dirty="0" smtClean="0"/>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26</a:t>
            </a:fld>
            <a:endParaRPr lang="en-US"/>
          </a:p>
        </p:txBody>
      </p:sp>
    </p:spTree>
    <p:extLst>
      <p:ext uri="{BB962C8B-B14F-4D97-AF65-F5344CB8AC3E}">
        <p14:creationId xmlns:p14="http://schemas.microsoft.com/office/powerpoint/2010/main" val="4132929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table</a:t>
            </a:r>
            <a:r>
              <a:rPr lang="en-US" baseline="0" dirty="0" smtClean="0"/>
              <a:t> shows that an increased percentage of students are using their credit cards for direct educational expenses.  </a:t>
            </a:r>
            <a:r>
              <a:rPr lang="en-US" dirty="0" smtClean="0"/>
              <a:t>The question for you is, if you did not use a credit card to pay for items, could you cover the cost of the items with cash in your bank?</a:t>
            </a:r>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27</a:t>
            </a:fld>
            <a:endParaRPr lang="en-US"/>
          </a:p>
        </p:txBody>
      </p:sp>
    </p:spTree>
    <p:extLst>
      <p:ext uri="{BB962C8B-B14F-4D97-AF65-F5344CB8AC3E}">
        <p14:creationId xmlns:p14="http://schemas.microsoft.com/office/powerpoint/2010/main" val="2744886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are also using credit cards for everyday expenses.  By developing a budget and sticking to it, the need for credit cards should decrease.  If you are unable to purchase the item with money that you have available – it is something that can wait?  It is important to reserve the use of credit cards for emergency situations only.</a:t>
            </a:r>
            <a:endParaRPr lang="en-US" dirty="0" smtClean="0"/>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28</a:t>
            </a:fld>
            <a:endParaRPr lang="en-US"/>
          </a:p>
        </p:txBody>
      </p:sp>
    </p:spTree>
    <p:extLst>
      <p:ext uri="{BB962C8B-B14F-4D97-AF65-F5344CB8AC3E}">
        <p14:creationId xmlns:p14="http://schemas.microsoft.com/office/powerpoint/2010/main" val="865671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do you fall when it comes to paying off your credit card? Do you pay it off in full each month? Make minimum monthly payments? Pay of some cards but not others? Have others pay your monthly bill? Food for thought. </a:t>
            </a:r>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29</a:t>
            </a:fld>
            <a:endParaRPr lang="en-US"/>
          </a:p>
        </p:txBody>
      </p:sp>
    </p:spTree>
    <p:extLst>
      <p:ext uri="{BB962C8B-B14F-4D97-AF65-F5344CB8AC3E}">
        <p14:creationId xmlns:p14="http://schemas.microsoft.com/office/powerpoint/2010/main" val="4163345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Most students use a variety of ways to assist them in paying for their education.  These range from self-funding your education to support from outside sources such as friends or family, financial aid and/or scholarships.  It is important for you to become familiar with all of these options and determine which you are able to utilize.</a:t>
            </a:r>
            <a:endParaRPr lang="en-US" dirty="0" smtClean="0"/>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30</a:t>
            </a:fld>
            <a:endParaRPr lang="en-US"/>
          </a:p>
        </p:txBody>
      </p:sp>
    </p:spTree>
    <p:extLst>
      <p:ext uri="{BB962C8B-B14F-4D97-AF65-F5344CB8AC3E}">
        <p14:creationId xmlns:p14="http://schemas.microsoft.com/office/powerpoint/2010/main" val="1600551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Students with credit card</a:t>
            </a:r>
            <a:r>
              <a:rPr lang="en-US" baseline="0" dirty="0" smtClean="0"/>
              <a:t> debt can get into a bad situation rather quickly.  Credit scores can lower when you make late payments, exceed the limit on your card, write bad check, default on a loan (including student loans!), file for bankruptcy or are even a victim of identity theft.  In order to establish good credit it is important to pay off your balances in full.  In the event that you cannot pay in full, make sure you are paying at least the minimum payment and that it is on time!  </a:t>
            </a:r>
            <a:endParaRPr lang="en-US" dirty="0" smtClean="0"/>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31</a:t>
            </a:fld>
            <a:endParaRPr lang="en-US"/>
          </a:p>
        </p:txBody>
      </p:sp>
    </p:spTree>
    <p:extLst>
      <p:ext uri="{BB962C8B-B14F-4D97-AF65-F5344CB8AC3E}">
        <p14:creationId xmlns:p14="http://schemas.microsoft.com/office/powerpoint/2010/main" val="194430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What does financial literacy mean? </a:t>
            </a:r>
          </a:p>
          <a:p>
            <a:r>
              <a:rPr lang="en-US" sz="1200" kern="1200" dirty="0" smtClean="0">
                <a:solidFill>
                  <a:schemeClr val="tx1"/>
                </a:solidFill>
                <a:latin typeface="+mn-lt"/>
                <a:ea typeface="+mn-ea"/>
                <a:cs typeface="+mn-cs"/>
              </a:rPr>
              <a:t>The President's Advisory Council on Financial Literacy defines financial literacy as "the ability to use knowledge and skills to manage one's financial resources effectively for a lifetime of financial well-being."  Being financially literate allows the student to understand and evaluate their finances and all opportunities available to them to make educated decisions. </a:t>
            </a:r>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3</a:t>
            </a:fld>
            <a:endParaRPr lang="en-US"/>
          </a:p>
        </p:txBody>
      </p:sp>
    </p:spTree>
    <p:extLst>
      <p:ext uri="{BB962C8B-B14F-4D97-AF65-F5344CB8AC3E}">
        <p14:creationId xmlns:p14="http://schemas.microsoft.com/office/powerpoint/2010/main" val="427420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you have bad</a:t>
            </a:r>
            <a:r>
              <a:rPr lang="en-US" baseline="0" dirty="0" smtClean="0"/>
              <a:t> credit – it seems to follow you everywhere!  You may not be able to rent an apartment or purchase a home, buy or lease a car.  In addition, you may not be able to obtain other forms of credit.  If you do, your interest rates may be very high! </a:t>
            </a:r>
            <a:r>
              <a:rPr lang="en-US" dirty="0" smtClean="0"/>
              <a:t>Use the link at the bottom to learn how your credit history can affect your admission into a professional school.</a:t>
            </a:r>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32</a:t>
            </a:fld>
            <a:endParaRPr lang="en-US"/>
          </a:p>
        </p:txBody>
      </p:sp>
    </p:spTree>
    <p:extLst>
      <p:ext uri="{BB962C8B-B14F-4D97-AF65-F5344CB8AC3E}">
        <p14:creationId xmlns:p14="http://schemas.microsoft.com/office/powerpoint/2010/main" val="3274622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essential for you to be aware of your credit history and score.</a:t>
            </a:r>
            <a:r>
              <a:rPr lang="en-US" baseline="0" dirty="0" smtClean="0"/>
              <a:t>  Once a year you can receive a free copy of your credit report.  If you find any inaccuracies, make sure that you work to resolve those disputes so that they do not negatively impact your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33</a:t>
            </a:fld>
            <a:endParaRPr lang="en-US"/>
          </a:p>
        </p:txBody>
      </p:sp>
    </p:spTree>
    <p:extLst>
      <p:ext uri="{BB962C8B-B14F-4D97-AF65-F5344CB8AC3E}">
        <p14:creationId xmlns:p14="http://schemas.microsoft.com/office/powerpoint/2010/main" val="3631667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Feeling overwhelmed?  Ask for help.  Are you being denied credit?  Are your credit cards maxed out?  Are you borrowing money to pay bills? Are you only paying the minimum?  If you are experiencing any of these, call for help.  Talk to your creditors and advise them what your situation is.  Most will work out a plan to get you back on track.  Contact your student loan provider.  See if you may be eligible for a deferment where you can postpone your payments until you are back on track.  If you have tried everything and still feel overwhelmed, it may be time to contact a non-for-profit Consumer Credit Counseling service in your local area.  They will be able to make calls to your creditors and may even be able to get you a reduced interest rate and stop any late fees you may be incurring.</a:t>
            </a:r>
          </a:p>
        </p:txBody>
      </p:sp>
      <p:sp>
        <p:nvSpPr>
          <p:cNvPr id="4" name="Slide Number Placeholder 3"/>
          <p:cNvSpPr>
            <a:spLocks noGrp="1"/>
          </p:cNvSpPr>
          <p:nvPr>
            <p:ph type="sldNum" sz="quarter" idx="10"/>
          </p:nvPr>
        </p:nvSpPr>
        <p:spPr/>
        <p:txBody>
          <a:bodyPr/>
          <a:lstStyle/>
          <a:p>
            <a:fld id="{BE0F638F-87DF-4332-9957-AA940F24E5F4}" type="slidenum">
              <a:rPr lang="en-US" smtClean="0"/>
              <a:t>34</a:t>
            </a:fld>
            <a:endParaRPr lang="en-US"/>
          </a:p>
        </p:txBody>
      </p:sp>
    </p:spTree>
    <p:extLst>
      <p:ext uri="{BB962C8B-B14F-4D97-AF65-F5344CB8AC3E}">
        <p14:creationId xmlns:p14="http://schemas.microsoft.com/office/powerpoint/2010/main" val="3589666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choices you make today will impact the debt and financial resources you will have tomorrow. Choose Wisely and do not hesitate to access your campus resources for support as you pursue your academic goals through College. </a:t>
            </a:r>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35</a:t>
            </a:fld>
            <a:endParaRPr lang="en-US"/>
          </a:p>
        </p:txBody>
      </p:sp>
    </p:spTree>
    <p:extLst>
      <p:ext uri="{BB962C8B-B14F-4D97-AF65-F5344CB8AC3E}">
        <p14:creationId xmlns:p14="http://schemas.microsoft.com/office/powerpoint/2010/main" val="109873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0F638F-87DF-4332-9957-AA940F24E5F4}" type="slidenum">
              <a:rPr lang="en-US" smtClean="0"/>
              <a:t>4</a:t>
            </a:fld>
            <a:endParaRPr lang="en-US"/>
          </a:p>
        </p:txBody>
      </p:sp>
    </p:spTree>
    <p:extLst>
      <p:ext uri="{BB962C8B-B14F-4D97-AF65-F5344CB8AC3E}">
        <p14:creationId xmlns:p14="http://schemas.microsoft.com/office/powerpoint/2010/main" val="3311088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5</a:t>
            </a:fld>
            <a:endParaRPr lang="en-US"/>
          </a:p>
        </p:txBody>
      </p:sp>
    </p:spTree>
    <p:extLst>
      <p:ext uri="{BB962C8B-B14F-4D97-AF65-F5344CB8AC3E}">
        <p14:creationId xmlns:p14="http://schemas.microsoft.com/office/powerpoint/2010/main" val="683155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Let's face it: getting an education is expensive!  Students today are faced with higher debt levels than ever not to mention confusing repayment options, multiple debt holders and a rough job market. Unequipped with the resources needed, students leave college with tremendous amounts of credit card and/or student loan debt with no idea how they are going to afford to pay them off.  Our goal is to address this problem! </a:t>
            </a:r>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7</a:t>
            </a:fld>
            <a:endParaRPr lang="en-US"/>
          </a:p>
        </p:txBody>
      </p:sp>
    </p:spTree>
    <p:extLst>
      <p:ext uri="{BB962C8B-B14F-4D97-AF65-F5344CB8AC3E}">
        <p14:creationId xmlns:p14="http://schemas.microsoft.com/office/powerpoint/2010/main" val="3629916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In order to begin building a solid financial foundation it is important to start asking yourself some questions: (read all questions on slide)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money issues have you and your family experienced?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Why do you experience money issues?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messages have you received about money and spending?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Do you have a plan for how you are going to cover the cost of your education and living expenses?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The answers may surprise you.  You may not even know the answers to some – but we are here to help! </a:t>
            </a:r>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8</a:t>
            </a:fld>
            <a:endParaRPr lang="en-US"/>
          </a:p>
        </p:txBody>
      </p:sp>
    </p:spTree>
    <p:extLst>
      <p:ext uri="{BB962C8B-B14F-4D97-AF65-F5344CB8AC3E}">
        <p14:creationId xmlns:p14="http://schemas.microsoft.com/office/powerpoint/2010/main" val="402103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Students with poor financial literacy tend to spend money carelessly and borrow it excessively.  They do not save money and tend to have bad credit and high interest payments.  On the opposite hand, students with smart financial literacy are able to follow a budget, limit their debt, pay their bills on time and also manage with credit effectively.  So which do you have?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9</a:t>
            </a:fld>
            <a:endParaRPr lang="en-US"/>
          </a:p>
        </p:txBody>
      </p:sp>
    </p:spTree>
    <p:extLst>
      <p:ext uri="{BB962C8B-B14F-4D97-AF65-F5344CB8AC3E}">
        <p14:creationId xmlns:p14="http://schemas.microsoft.com/office/powerpoint/2010/main" val="1489144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Budgeting lays the foundation for overall financial planning.  For healthy financial literacy you should learn how to track your current spending habits, calculate your income, identify your expenses, set goals and create a final budget</a:t>
            </a:r>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t>10</a:t>
            </a:fld>
            <a:endParaRPr lang="en-US"/>
          </a:p>
        </p:txBody>
      </p:sp>
    </p:spTree>
    <p:extLst>
      <p:ext uri="{BB962C8B-B14F-4D97-AF65-F5344CB8AC3E}">
        <p14:creationId xmlns:p14="http://schemas.microsoft.com/office/powerpoint/2010/main" val="3636091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9085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DF29B0-D179-460F-A11C-A382398C8676}" type="datetimeFigureOut">
              <a:rPr lang="en-US" smtClean="0"/>
              <a:t>1/26/2015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458006-0C3E-4EBE-9150-E62695A86A81}" type="slidenum">
              <a:rPr lang="en-US" smtClean="0"/>
              <a:t>‹#›</a:t>
            </a:fld>
            <a:endParaRPr lang="en-US"/>
          </a:p>
        </p:txBody>
      </p:sp>
    </p:spTree>
    <p:extLst>
      <p:ext uri="{BB962C8B-B14F-4D97-AF65-F5344CB8AC3E}">
        <p14:creationId xmlns:p14="http://schemas.microsoft.com/office/powerpoint/2010/main" val="1957792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DF29B0-D179-460F-A11C-A382398C8676}" type="datetimeFigureOut">
              <a:rPr lang="en-US" smtClean="0"/>
              <a:t>1/26/2015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458006-0C3E-4EBE-9150-E62695A86A81}" type="slidenum">
              <a:rPr lang="en-US" smtClean="0"/>
              <a:t>‹#›</a:t>
            </a:fld>
            <a:endParaRPr lang="en-US"/>
          </a:p>
        </p:txBody>
      </p:sp>
    </p:spTree>
    <p:extLst>
      <p:ext uri="{BB962C8B-B14F-4D97-AF65-F5344CB8AC3E}">
        <p14:creationId xmlns:p14="http://schemas.microsoft.com/office/powerpoint/2010/main" val="272201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DF29B0-D179-460F-A11C-A382398C8676}" type="datetimeFigureOut">
              <a:rPr lang="en-US" smtClean="0"/>
              <a:t>1/26/2015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458006-0C3E-4EBE-9150-E62695A86A81}" type="slidenum">
              <a:rPr lang="en-US" smtClean="0"/>
              <a:t>‹#›</a:t>
            </a:fld>
            <a:endParaRPr lang="en-US"/>
          </a:p>
        </p:txBody>
      </p:sp>
    </p:spTree>
    <p:extLst>
      <p:ext uri="{BB962C8B-B14F-4D97-AF65-F5344CB8AC3E}">
        <p14:creationId xmlns:p14="http://schemas.microsoft.com/office/powerpoint/2010/main" val="841469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DF29B0-D179-460F-A11C-A382398C8676}" type="datetimeFigureOut">
              <a:rPr lang="en-US" smtClean="0"/>
              <a:t>1/26/2015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458006-0C3E-4EBE-9150-E62695A86A81}" type="slidenum">
              <a:rPr lang="en-US" smtClean="0"/>
              <a:t>‹#›</a:t>
            </a:fld>
            <a:endParaRPr lang="en-US"/>
          </a:p>
        </p:txBody>
      </p:sp>
    </p:spTree>
    <p:extLst>
      <p:ext uri="{BB962C8B-B14F-4D97-AF65-F5344CB8AC3E}">
        <p14:creationId xmlns:p14="http://schemas.microsoft.com/office/powerpoint/2010/main" val="2813328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F29B0-D179-460F-A11C-A382398C8676}" type="datetimeFigureOut">
              <a:rPr lang="en-US" smtClean="0"/>
              <a:t>1/26/2015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458006-0C3E-4EBE-9150-E62695A86A81}" type="slidenum">
              <a:rPr lang="en-US" smtClean="0"/>
              <a:t>‹#›</a:t>
            </a:fld>
            <a:endParaRPr lang="en-US"/>
          </a:p>
        </p:txBody>
      </p:sp>
    </p:spTree>
    <p:extLst>
      <p:ext uri="{BB962C8B-B14F-4D97-AF65-F5344CB8AC3E}">
        <p14:creationId xmlns:p14="http://schemas.microsoft.com/office/powerpoint/2010/main" val="1859795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F29B0-D179-460F-A11C-A382398C8676}" type="datetimeFigureOut">
              <a:rPr lang="en-US" smtClean="0"/>
              <a:t>1/26/2015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458006-0C3E-4EBE-9150-E62695A86A81}" type="slidenum">
              <a:rPr lang="en-US" smtClean="0"/>
              <a:t>‹#›</a:t>
            </a:fld>
            <a:endParaRPr lang="en-US"/>
          </a:p>
        </p:txBody>
      </p:sp>
    </p:spTree>
    <p:extLst>
      <p:ext uri="{BB962C8B-B14F-4D97-AF65-F5344CB8AC3E}">
        <p14:creationId xmlns:p14="http://schemas.microsoft.com/office/powerpoint/2010/main" val="137683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1858962"/>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68C4DDD-01D6-46B2-8138-23C45199B9E3}" type="slidenum">
              <a:rPr lang="en-US" smtClean="0"/>
              <a:t>‹#›</a:t>
            </a:fld>
            <a:endParaRPr lang="en-US" dirty="0"/>
          </a:p>
        </p:txBody>
      </p:sp>
    </p:spTree>
    <p:extLst>
      <p:ext uri="{BB962C8B-B14F-4D97-AF65-F5344CB8AC3E}">
        <p14:creationId xmlns:p14="http://schemas.microsoft.com/office/powerpoint/2010/main" val="31899831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858000" cy="1401762"/>
          </a:xfrm>
          <a:prstGeom prst="rect">
            <a:avLst/>
          </a:prstGeom>
        </p:spPr>
        <p:txBody>
          <a:bodyPr/>
          <a:lstStyle>
            <a:lvl1pPr>
              <a:defRPr>
                <a:solidFill>
                  <a:schemeClr val="tx2"/>
                </a:solidFill>
                <a:latin typeface="Century Gothic" pitchFamily="34" charset="0"/>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B68C4DDD-01D6-46B2-8138-23C45199B9E3}" type="slidenum">
              <a:rPr lang="en-US" smtClean="0"/>
              <a:t>‹#›</a:t>
            </a:fld>
            <a:endParaRPr lang="en-US" dirty="0"/>
          </a:p>
        </p:txBody>
      </p:sp>
      <p:sp>
        <p:nvSpPr>
          <p:cNvPr id="6" name="Text Placeholder 2"/>
          <p:cNvSpPr>
            <a:spLocks noGrp="1"/>
          </p:cNvSpPr>
          <p:nvPr>
            <p:ph idx="1"/>
          </p:nvPr>
        </p:nvSpPr>
        <p:spPr>
          <a:xfrm>
            <a:off x="1981200" y="2057400"/>
            <a:ext cx="6705600" cy="4068763"/>
          </a:xfrm>
          <a:prstGeom prst="rect">
            <a:avLst/>
          </a:prstGeom>
        </p:spPr>
        <p:txBody>
          <a:bodyPr vert="horz" lIns="91440" tIns="45720" rIns="91440" bIns="45720" rtlCol="0">
            <a:normAutofit/>
          </a:bodyPr>
          <a:lstStyle>
            <a:lvl1pPr>
              <a:defRPr sz="2400">
                <a:latin typeface="Century Gothic" pitchFamily="34" charset="0"/>
              </a:defRPr>
            </a:lvl1pPr>
            <a:lvl2pPr>
              <a:defRPr sz="2400">
                <a:latin typeface="Century Gothic" pitchFamily="34" charset="0"/>
              </a:defRPr>
            </a:lvl2pPr>
            <a:lvl3pPr>
              <a:defRPr sz="2400">
                <a:latin typeface="Century Gothic" pitchFamily="34" charset="0"/>
              </a:defRPr>
            </a:lvl3pPr>
            <a:lvl4pPr>
              <a:defRPr sz="2400">
                <a:latin typeface="Century Gothic" pitchFamily="34" charset="0"/>
              </a:defRPr>
            </a:lvl4pPr>
            <a:lvl5pPr>
              <a:defRPr sz="2400">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6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9085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DF29B0-D179-460F-A11C-A382398C8676}" type="datetimeFigureOut">
              <a:rPr lang="en-US" smtClean="0"/>
              <a:t>1/26/2015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458006-0C3E-4EBE-9150-E62695A86A81}" type="slidenum">
              <a:rPr lang="en-US" smtClean="0"/>
              <a:t>‹#›</a:t>
            </a:fld>
            <a:endParaRPr lang="en-US"/>
          </a:p>
        </p:txBody>
      </p:sp>
    </p:spTree>
    <p:extLst>
      <p:ext uri="{BB962C8B-B14F-4D97-AF65-F5344CB8AC3E}">
        <p14:creationId xmlns:p14="http://schemas.microsoft.com/office/powerpoint/2010/main" val="126758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DF29B0-D179-460F-A11C-A382398C8676}" type="datetimeFigureOut">
              <a:rPr lang="en-US" smtClean="0"/>
              <a:t>1/26/2015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458006-0C3E-4EBE-9150-E62695A86A81}" type="slidenum">
              <a:rPr lang="en-US" smtClean="0"/>
              <a:t>‹#›</a:t>
            </a:fld>
            <a:endParaRPr lang="en-US"/>
          </a:p>
        </p:txBody>
      </p:sp>
    </p:spTree>
    <p:extLst>
      <p:ext uri="{BB962C8B-B14F-4D97-AF65-F5344CB8AC3E}">
        <p14:creationId xmlns:p14="http://schemas.microsoft.com/office/powerpoint/2010/main" val="1749790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DF29B0-D179-460F-A11C-A382398C8676}" type="datetimeFigureOut">
              <a:rPr lang="en-US" smtClean="0"/>
              <a:t>1/26/2015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458006-0C3E-4EBE-9150-E62695A86A81}" type="slidenum">
              <a:rPr lang="en-US" smtClean="0"/>
              <a:t>‹#›</a:t>
            </a:fld>
            <a:endParaRPr lang="en-US"/>
          </a:p>
        </p:txBody>
      </p:sp>
    </p:spTree>
    <p:extLst>
      <p:ext uri="{BB962C8B-B14F-4D97-AF65-F5344CB8AC3E}">
        <p14:creationId xmlns:p14="http://schemas.microsoft.com/office/powerpoint/2010/main" val="2039051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DF29B0-D179-460F-A11C-A382398C8676}" type="datetimeFigureOut">
              <a:rPr lang="en-US" smtClean="0"/>
              <a:t>1/26/2015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458006-0C3E-4EBE-9150-E62695A86A81}" type="slidenum">
              <a:rPr lang="en-US" smtClean="0"/>
              <a:t>‹#›</a:t>
            </a:fld>
            <a:endParaRPr lang="en-US"/>
          </a:p>
        </p:txBody>
      </p:sp>
    </p:spTree>
    <p:extLst>
      <p:ext uri="{BB962C8B-B14F-4D97-AF65-F5344CB8AC3E}">
        <p14:creationId xmlns:p14="http://schemas.microsoft.com/office/powerpoint/2010/main" val="3361069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DF29B0-D179-460F-A11C-A382398C8676}" type="datetimeFigureOut">
              <a:rPr lang="en-US" smtClean="0"/>
              <a:t>1/26/2015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458006-0C3E-4EBE-9150-E62695A86A81}" type="slidenum">
              <a:rPr lang="en-US" smtClean="0"/>
              <a:t>‹#›</a:t>
            </a:fld>
            <a:endParaRPr lang="en-US"/>
          </a:p>
        </p:txBody>
      </p:sp>
    </p:spTree>
    <p:extLst>
      <p:ext uri="{BB962C8B-B14F-4D97-AF65-F5344CB8AC3E}">
        <p14:creationId xmlns:p14="http://schemas.microsoft.com/office/powerpoint/2010/main" val="37836197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116416"/>
            <a:ext cx="3124200" cy="745179"/>
          </a:xfrm>
          <a:prstGeom prst="rect">
            <a:avLst/>
          </a:prstGeom>
        </p:spPr>
      </p:pic>
      <p:sp>
        <p:nvSpPr>
          <p:cNvPr id="10" name="Rectangle 9"/>
          <p:cNvSpPr/>
          <p:nvPr/>
        </p:nvSpPr>
        <p:spPr>
          <a:xfrm>
            <a:off x="0" y="914400"/>
            <a:ext cx="9144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Service | Support | Advocacy</a:t>
            </a:r>
            <a:endParaRPr lang="en-US" dirty="0"/>
          </a:p>
        </p:txBody>
      </p:sp>
      <p:sp>
        <p:nvSpPr>
          <p:cNvPr id="19" name="Rectangle 18"/>
          <p:cNvSpPr/>
          <p:nvPr/>
        </p:nvSpPr>
        <p:spPr>
          <a:xfrm>
            <a:off x="0" y="6553200"/>
            <a:ext cx="9144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Tree>
    <p:extLst>
      <p:ext uri="{BB962C8B-B14F-4D97-AF65-F5344CB8AC3E}">
        <p14:creationId xmlns:p14="http://schemas.microsoft.com/office/powerpoint/2010/main" val="1720195961"/>
      </p:ext>
    </p:extLst>
  </p:cSld>
  <p:clrMap bg1="lt1" tx1="dk1" bg2="lt2" tx2="dk2" accent1="accent1" accent2="accent2" accent3="accent3" accent4="accent4" accent5="accent5" accent6="accent6" hlink="hlink" folHlink="folHlink"/>
  <p:sldLayoutIdLst>
    <p:sldLayoutId id="2147483688"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ctr" defTabSz="914400" rtl="0" eaLnBrk="1" latinLnBrk="0" hangingPunct="1">
        <a:spcBef>
          <a:spcPct val="20000"/>
        </a:spcBef>
        <a:buFont typeface="Arial" pitchFamily="34" charset="0"/>
        <a:buNone/>
        <a:defRPr sz="4500" b="1" kern="1200" baseline="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549832"/>
            <a:ext cx="9144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Service | Support | Advocacy</a:t>
            </a:r>
            <a:endParaRPr lang="en-US" dirty="0"/>
          </a:p>
        </p:txBody>
      </p:sp>
      <p:sp>
        <p:nvSpPr>
          <p:cNvPr id="6" name="Slide Number Placeholder 5"/>
          <p:cNvSpPr>
            <a:spLocks noGrp="1"/>
          </p:cNvSpPr>
          <p:nvPr>
            <p:ph type="sldNum" sz="quarter" idx="4"/>
          </p:nvPr>
        </p:nvSpPr>
        <p:spPr>
          <a:xfrm>
            <a:off x="6553200" y="617462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C4DDD-01D6-46B2-8138-23C45199B9E3}" type="slidenum">
              <a:rPr lang="en-US" smtClean="0"/>
              <a:t>‹#›</a:t>
            </a:fld>
            <a:endParaRPr lang="en-US" dirty="0"/>
          </a:p>
        </p:txBody>
      </p:sp>
      <p:sp>
        <p:nvSpPr>
          <p:cNvPr id="9" name="Rectangle 8"/>
          <p:cNvSpPr/>
          <p:nvPr/>
        </p:nvSpPr>
        <p:spPr>
          <a:xfrm>
            <a:off x="0" y="0"/>
            <a:ext cx="1371600" cy="655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6595552"/>
            <a:ext cx="1100328" cy="262448"/>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652" r="74348"/>
          <a:stretch/>
        </p:blipFill>
        <p:spPr>
          <a:xfrm>
            <a:off x="152400" y="185928"/>
            <a:ext cx="1097280" cy="1033272"/>
          </a:xfrm>
          <a:prstGeom prst="rect">
            <a:avLst/>
          </a:prstGeom>
        </p:spPr>
      </p:pic>
    </p:spTree>
    <p:extLst>
      <p:ext uri="{BB962C8B-B14F-4D97-AF65-F5344CB8AC3E}">
        <p14:creationId xmlns:p14="http://schemas.microsoft.com/office/powerpoint/2010/main" val="3034798195"/>
      </p:ext>
    </p:extLst>
  </p:cSld>
  <p:clrMap bg1="lt1" tx1="dk1" bg2="lt2" tx2="dk2" accent1="accent1" accent2="accent2" accent3="accent3" accent4="accent4" accent5="accent5" accent6="accent6" hlink="hlink" folHlink="folHlink"/>
  <p:sldLayoutIdLst>
    <p:sldLayoutId id="2147483689" r:id="rId1"/>
    <p:sldLayoutId id="2147483702" r:id="rId2"/>
    <p:sldLayoutId id="2147483703"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57200" indent="-457200" algn="l" defTabSz="914400" rtl="0" eaLnBrk="1" latinLnBrk="0" hangingPunct="1">
        <a:spcBef>
          <a:spcPct val="20000"/>
        </a:spcBef>
        <a:buFont typeface="Arial" pitchFamily="34" charset="0"/>
        <a:buChar char="•"/>
        <a:defRPr sz="32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F29B0-D179-460F-A11C-A382398C8676}" type="datetimeFigureOut">
              <a:rPr lang="en-US" smtClean="0"/>
              <a:t>1/26/2015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458006-0C3E-4EBE-9150-E62695A86A81}" type="slidenum">
              <a:rPr lang="en-US" smtClean="0"/>
              <a:t>‹#›</a:t>
            </a:fld>
            <a:endParaRPr lang="en-US"/>
          </a:p>
        </p:txBody>
      </p:sp>
    </p:spTree>
    <p:extLst>
      <p:ext uri="{BB962C8B-B14F-4D97-AF65-F5344CB8AC3E}">
        <p14:creationId xmlns:p14="http://schemas.microsoft.com/office/powerpoint/2010/main" val="291055503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collegeboard.com/student/pay/index.html"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www.fafsa.gov/"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finaid.org/calculators/loanpayments.phtml"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video" Target="https://www.youtube.com/embed/ICjVO0Gd-Xk" TargetMode="Externa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www.collegeboard.com/prod_downloads/highered/res/cc_tips/CredCardSmart05.pdf" TargetMode="External"/><Relationship Id="rId4" Type="http://schemas.openxmlformats.org/officeDocument/2006/relationships/hyperlink" Target="http://www.collegeboard.com/prod_downloads/highered/res/cc_tips/Safeguarding05.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collegeboard.com/prod_downloads/highered/res/cc_tips/YourCreditHist05.pdf"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annualcreditreport.com/cra/index.jsp"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www.collegeboard.com/prod_downloads/highered/res/cc_tips/KeepingonTop05.pdf"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9144000" cy="6069122"/>
          </a:xfrm>
          <a:prstGeom prst="rect">
            <a:avLst/>
          </a:prstGeom>
        </p:spPr>
      </p:pic>
      <p:sp>
        <p:nvSpPr>
          <p:cNvPr id="2" name="TextBox 1"/>
          <p:cNvSpPr txBox="1"/>
          <p:nvPr/>
        </p:nvSpPr>
        <p:spPr>
          <a:xfrm>
            <a:off x="2133600" y="2730267"/>
            <a:ext cx="4876800" cy="3046988"/>
          </a:xfrm>
          <a:prstGeom prst="rect">
            <a:avLst/>
          </a:prstGeom>
          <a:noFill/>
        </p:spPr>
        <p:txBody>
          <a:bodyPr wrap="square" rtlCol="0">
            <a:spAutoFit/>
          </a:bodyPr>
          <a:lstStyle/>
          <a:p>
            <a:pPr algn="ctr"/>
            <a:r>
              <a:rPr lang="en-US" sz="4800" b="1" dirty="0"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Financial Wisdom</a:t>
            </a:r>
          </a:p>
          <a:p>
            <a:pPr algn="ctr"/>
            <a:r>
              <a:rPr lang="en-US" sz="4800" b="1" dirty="0"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College Success</a:t>
            </a:r>
            <a:endParaRPr lang="en-US" sz="4800"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4087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81038"/>
            <a:ext cx="6858000" cy="1401762"/>
          </a:xfrm>
        </p:spPr>
        <p:txBody>
          <a:bodyPr/>
          <a:lstStyle/>
          <a:p>
            <a:r>
              <a:rPr lang="en-US" dirty="0" smtClean="0"/>
              <a:t>Budgeting 101</a:t>
            </a:r>
            <a:endParaRPr lang="en-US" dirty="0"/>
          </a:p>
        </p:txBody>
      </p:sp>
      <p:sp>
        <p:nvSpPr>
          <p:cNvPr id="3" name="Content Placeholder 2"/>
          <p:cNvSpPr>
            <a:spLocks noGrp="1"/>
          </p:cNvSpPr>
          <p:nvPr>
            <p:ph idx="1"/>
          </p:nvPr>
        </p:nvSpPr>
        <p:spPr/>
        <p:txBody>
          <a:bodyPr/>
          <a:lstStyle/>
          <a:p>
            <a:pPr marL="515938" indent="-273050"/>
            <a:r>
              <a:rPr lang="en-US" dirty="0"/>
              <a:t>Track your spending habits</a:t>
            </a:r>
          </a:p>
          <a:p>
            <a:pPr marL="515938" indent="-273050"/>
            <a:r>
              <a:rPr lang="en-US" dirty="0"/>
              <a:t>Calculate your income</a:t>
            </a:r>
          </a:p>
          <a:p>
            <a:pPr marL="515938" indent="-273050"/>
            <a:r>
              <a:rPr lang="en-US" dirty="0" smtClean="0"/>
              <a:t>Identify </a:t>
            </a:r>
            <a:r>
              <a:rPr lang="en-US" dirty="0"/>
              <a:t>your expenses</a:t>
            </a:r>
          </a:p>
          <a:p>
            <a:pPr marL="515938" indent="-273050"/>
            <a:r>
              <a:rPr lang="en-US" dirty="0"/>
              <a:t>Set goals</a:t>
            </a:r>
          </a:p>
          <a:p>
            <a:pPr marL="515938" indent="-273050"/>
            <a:r>
              <a:rPr lang="en-US" dirty="0"/>
              <a:t>Make a budget and stick to it</a:t>
            </a:r>
          </a:p>
          <a:p>
            <a:pPr marL="515938" indent="-273050"/>
            <a:r>
              <a:rPr lang="en-US" dirty="0" smtClean="0"/>
              <a:t>You can find resources for all of these steps at the TSCPA website.</a:t>
            </a:r>
            <a:endParaRPr lang="en-US" dirty="0"/>
          </a:p>
        </p:txBody>
      </p:sp>
    </p:spTree>
    <p:extLst>
      <p:ext uri="{BB962C8B-B14F-4D97-AF65-F5344CB8AC3E}">
        <p14:creationId xmlns:p14="http://schemas.microsoft.com/office/powerpoint/2010/main" val="914012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663467"/>
            <a:ext cx="4787900" cy="4854092"/>
          </a:xfrm>
          <a:prstGeom prst="rect">
            <a:avLst/>
          </a:prstGeom>
        </p:spPr>
      </p:pic>
      <p:sp>
        <p:nvSpPr>
          <p:cNvPr id="2" name="Title 1"/>
          <p:cNvSpPr>
            <a:spLocks noGrp="1"/>
          </p:cNvSpPr>
          <p:nvPr>
            <p:ph type="title"/>
          </p:nvPr>
        </p:nvSpPr>
        <p:spPr/>
        <p:txBody>
          <a:bodyPr/>
          <a:lstStyle/>
          <a:p>
            <a:r>
              <a:rPr lang="en-US" dirty="0" smtClean="0"/>
              <a:t>Where is Your Income Coming From?</a:t>
            </a:r>
            <a:endParaRPr lang="en-US" dirty="0"/>
          </a:p>
        </p:txBody>
      </p:sp>
      <p:sp>
        <p:nvSpPr>
          <p:cNvPr id="3" name="Content Placeholder 2"/>
          <p:cNvSpPr>
            <a:spLocks noGrp="1"/>
          </p:cNvSpPr>
          <p:nvPr>
            <p:ph idx="1"/>
          </p:nvPr>
        </p:nvSpPr>
        <p:spPr>
          <a:xfrm>
            <a:off x="1803400" y="2590800"/>
            <a:ext cx="3048000" cy="3200399"/>
          </a:xfrm>
        </p:spPr>
        <p:txBody>
          <a:bodyPr/>
          <a:lstStyle/>
          <a:p>
            <a:pPr marL="0" indent="0">
              <a:buNone/>
            </a:pPr>
            <a:r>
              <a:rPr lang="en-US" dirty="0" smtClean="0"/>
              <a:t>In order to spend money, you need to have it.</a:t>
            </a:r>
            <a:endParaRPr lang="en-US" dirty="0"/>
          </a:p>
        </p:txBody>
      </p:sp>
    </p:spTree>
    <p:extLst>
      <p:ext uri="{BB962C8B-B14F-4D97-AF65-F5344CB8AC3E}">
        <p14:creationId xmlns:p14="http://schemas.microsoft.com/office/powerpoint/2010/main" val="2276851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All of Your Money Going?</a:t>
            </a:r>
            <a:endParaRPr lang="en-US" dirty="0"/>
          </a:p>
        </p:txBody>
      </p:sp>
      <p:sp>
        <p:nvSpPr>
          <p:cNvPr id="3" name="Content Placeholder 2"/>
          <p:cNvSpPr>
            <a:spLocks noGrp="1"/>
          </p:cNvSpPr>
          <p:nvPr>
            <p:ph idx="1"/>
          </p:nvPr>
        </p:nvSpPr>
        <p:spPr/>
        <p:txBody>
          <a:bodyPr/>
          <a:lstStyle/>
          <a:p>
            <a:r>
              <a:rPr lang="en-US" dirty="0"/>
              <a:t>Track all expenses</a:t>
            </a:r>
          </a:p>
          <a:p>
            <a:pPr lvl="1"/>
            <a:r>
              <a:rPr lang="en-US" dirty="0"/>
              <a:t>Regular monthly expenses</a:t>
            </a:r>
          </a:p>
          <a:p>
            <a:pPr lvl="1"/>
            <a:r>
              <a:rPr lang="en-US" dirty="0"/>
              <a:t>Novelty items</a:t>
            </a:r>
          </a:p>
          <a:p>
            <a:r>
              <a:rPr lang="en-US" dirty="0"/>
              <a:t>Consider the unexpected</a:t>
            </a:r>
          </a:p>
          <a:p>
            <a:pPr lvl="1"/>
            <a:r>
              <a:rPr lang="en-US" dirty="0"/>
              <a:t>Car repairs, fuel price increases, health care costs</a:t>
            </a:r>
          </a:p>
          <a:p>
            <a:pPr marL="0" indent="0">
              <a:buNone/>
            </a:pPr>
            <a:endParaRPr lang="en-US" dirty="0"/>
          </a:p>
        </p:txBody>
      </p:sp>
    </p:spTree>
    <p:extLst>
      <p:ext uri="{BB962C8B-B14F-4D97-AF65-F5344CB8AC3E}">
        <p14:creationId xmlns:p14="http://schemas.microsoft.com/office/powerpoint/2010/main" val="4045983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Picture of a hand holding a minature house with a house key dangling off their finger symbolizing a person with a goal of purchasing a house in the long term fu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667" y="3810000"/>
            <a:ext cx="2905333" cy="264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828800" y="228600"/>
            <a:ext cx="6858000" cy="990600"/>
          </a:xfrm>
        </p:spPr>
        <p:txBody>
          <a:bodyPr/>
          <a:lstStyle/>
          <a:p>
            <a:pPr algn="l"/>
            <a:r>
              <a:rPr lang="en-US" dirty="0" smtClean="0"/>
              <a:t>Establish Financial Goals</a:t>
            </a:r>
            <a:endParaRPr lang="en-US" dirty="0"/>
          </a:p>
        </p:txBody>
      </p:sp>
      <p:sp>
        <p:nvSpPr>
          <p:cNvPr id="3" name="Content Placeholder 2"/>
          <p:cNvSpPr>
            <a:spLocks noGrp="1"/>
          </p:cNvSpPr>
          <p:nvPr>
            <p:ph idx="1"/>
          </p:nvPr>
        </p:nvSpPr>
        <p:spPr>
          <a:xfrm>
            <a:off x="1524000" y="1219200"/>
            <a:ext cx="3581400" cy="4267201"/>
          </a:xfrm>
        </p:spPr>
        <p:txBody>
          <a:bodyPr>
            <a:normAutofit/>
          </a:bodyPr>
          <a:lstStyle/>
          <a:p>
            <a:pPr marL="0" indent="0">
              <a:buNone/>
            </a:pPr>
            <a:r>
              <a:rPr lang="en-US" sz="2200" b="1" dirty="0" smtClean="0"/>
              <a:t>Short Term</a:t>
            </a:r>
          </a:p>
          <a:p>
            <a:pPr lvl="1">
              <a:buFont typeface="Arial" panose="020B0604020202020204" pitchFamily="34" charset="0"/>
              <a:buChar char="•"/>
            </a:pPr>
            <a:r>
              <a:rPr lang="en-US" sz="1800" dirty="0"/>
              <a:t>Buy a car</a:t>
            </a:r>
          </a:p>
          <a:p>
            <a:pPr lvl="1">
              <a:buFont typeface="Arial" panose="020B0604020202020204" pitchFamily="34" charset="0"/>
              <a:buChar char="•"/>
            </a:pPr>
            <a:r>
              <a:rPr lang="en-US" sz="1800" dirty="0"/>
              <a:t>Buy a new computer</a:t>
            </a:r>
          </a:p>
          <a:p>
            <a:pPr lvl="1">
              <a:buFont typeface="Arial" panose="020B0604020202020204" pitchFamily="34" charset="0"/>
              <a:buChar char="•"/>
            </a:pPr>
            <a:r>
              <a:rPr lang="en-US" sz="1800" dirty="0"/>
              <a:t>Buy new furniture</a:t>
            </a:r>
          </a:p>
          <a:p>
            <a:pPr lvl="1">
              <a:buFont typeface="Arial" panose="020B0604020202020204" pitchFamily="34" charset="0"/>
              <a:buChar char="•"/>
            </a:pPr>
            <a:r>
              <a:rPr lang="en-US" sz="1800" dirty="0"/>
              <a:t>Be debt free</a:t>
            </a:r>
          </a:p>
          <a:p>
            <a:pPr lvl="1">
              <a:buFont typeface="Arial" panose="020B0604020202020204" pitchFamily="34" charset="0"/>
              <a:buChar char="•"/>
            </a:pPr>
            <a:r>
              <a:rPr lang="en-US" sz="1800" dirty="0"/>
              <a:t>Pay monthly bills on time</a:t>
            </a:r>
          </a:p>
        </p:txBody>
      </p:sp>
      <p:sp>
        <p:nvSpPr>
          <p:cNvPr id="4" name="Content Placeholder 2"/>
          <p:cNvSpPr txBox="1">
            <a:spLocks/>
          </p:cNvSpPr>
          <p:nvPr/>
        </p:nvSpPr>
        <p:spPr>
          <a:xfrm>
            <a:off x="5257800" y="1193800"/>
            <a:ext cx="3581400" cy="381000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b="1" dirty="0" smtClean="0"/>
              <a:t>Long Term</a:t>
            </a:r>
            <a:endParaRPr lang="en-US" sz="2200" b="1" dirty="0"/>
          </a:p>
          <a:p>
            <a:pPr lvl="1">
              <a:buFont typeface="Arial" panose="020B0604020202020204" pitchFamily="34" charset="0"/>
              <a:buChar char="•"/>
            </a:pPr>
            <a:r>
              <a:rPr lang="en-US" sz="1800" dirty="0"/>
              <a:t>Buy a home</a:t>
            </a:r>
          </a:p>
          <a:p>
            <a:pPr lvl="1">
              <a:buFont typeface="Arial" panose="020B0604020202020204" pitchFamily="34" charset="0"/>
              <a:buChar char="•"/>
            </a:pPr>
            <a:r>
              <a:rPr lang="en-US" sz="1800" dirty="0"/>
              <a:t>Start a business</a:t>
            </a:r>
          </a:p>
          <a:p>
            <a:pPr lvl="1">
              <a:buFont typeface="Arial" panose="020B0604020202020204" pitchFamily="34" charset="0"/>
              <a:buChar char="•"/>
            </a:pPr>
            <a:r>
              <a:rPr lang="en-US" sz="1800" dirty="0"/>
              <a:t>Start a family</a:t>
            </a:r>
          </a:p>
          <a:p>
            <a:pPr lvl="1">
              <a:buFont typeface="Arial" panose="020B0604020202020204" pitchFamily="34" charset="0"/>
              <a:buChar char="•"/>
            </a:pPr>
            <a:r>
              <a:rPr lang="en-US" sz="1800" dirty="0"/>
              <a:t>College tuition for children</a:t>
            </a:r>
          </a:p>
          <a:p>
            <a:pPr lvl="1">
              <a:buFont typeface="Arial" panose="020B0604020202020204" pitchFamily="34" charset="0"/>
              <a:buChar char="•"/>
            </a:pPr>
            <a:r>
              <a:rPr lang="en-US" sz="1800" dirty="0"/>
              <a:t>Pay off student loans</a:t>
            </a:r>
          </a:p>
          <a:p>
            <a:pPr lvl="1">
              <a:buFont typeface="Arial" panose="020B0604020202020204" pitchFamily="34" charset="0"/>
              <a:buChar char="•"/>
            </a:pPr>
            <a:r>
              <a:rPr lang="en-US" sz="1800" dirty="0"/>
              <a:t>Retirement</a:t>
            </a:r>
          </a:p>
        </p:txBody>
      </p:sp>
      <p:pic>
        <p:nvPicPr>
          <p:cNvPr id="5" name="Picture 9" descr="Picture of a black BMW as a car that someone may want to purchase as a short term go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6100" y="4267199"/>
            <a:ext cx="2898202" cy="195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52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9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20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858000" cy="990600"/>
          </a:xfrm>
        </p:spPr>
        <p:txBody>
          <a:bodyPr/>
          <a:lstStyle/>
          <a:p>
            <a:pPr algn="l"/>
            <a:r>
              <a:rPr lang="en-US" dirty="0" smtClean="0"/>
              <a:t>Define Needs vs. Wants</a:t>
            </a:r>
            <a:endParaRPr lang="en-US" dirty="0"/>
          </a:p>
        </p:txBody>
      </p:sp>
      <p:sp>
        <p:nvSpPr>
          <p:cNvPr id="3" name="Content Placeholder 2"/>
          <p:cNvSpPr>
            <a:spLocks noGrp="1"/>
          </p:cNvSpPr>
          <p:nvPr>
            <p:ph idx="1"/>
          </p:nvPr>
        </p:nvSpPr>
        <p:spPr>
          <a:xfrm>
            <a:off x="1524000" y="1219200"/>
            <a:ext cx="3581400" cy="4267201"/>
          </a:xfrm>
        </p:spPr>
        <p:txBody>
          <a:bodyPr>
            <a:normAutofit lnSpcReduction="10000"/>
          </a:bodyPr>
          <a:lstStyle/>
          <a:p>
            <a:pPr marL="0" indent="0">
              <a:buNone/>
            </a:pPr>
            <a:r>
              <a:rPr lang="en-US" sz="2100" b="1" dirty="0"/>
              <a:t>Needs</a:t>
            </a:r>
            <a:r>
              <a:rPr lang="en-US" sz="2100" dirty="0"/>
              <a:t> are fixed expenses </a:t>
            </a:r>
            <a:endParaRPr lang="en-US" sz="2100" dirty="0" smtClean="0"/>
          </a:p>
          <a:p>
            <a:r>
              <a:rPr lang="en-US" sz="2100" dirty="0" smtClean="0"/>
              <a:t>necessities </a:t>
            </a:r>
            <a:r>
              <a:rPr lang="en-US" sz="2100" dirty="0"/>
              <a:t>for everyday living &amp; goal </a:t>
            </a:r>
            <a:r>
              <a:rPr lang="en-US" sz="2100" dirty="0" smtClean="0"/>
              <a:t>attainment.</a:t>
            </a:r>
          </a:p>
          <a:p>
            <a:r>
              <a:rPr lang="en-US" sz="2100" dirty="0" smtClean="0"/>
              <a:t>Rent/Mortgage</a:t>
            </a:r>
          </a:p>
          <a:p>
            <a:r>
              <a:rPr lang="en-US" sz="2100" dirty="0" smtClean="0"/>
              <a:t>Utilities</a:t>
            </a:r>
          </a:p>
          <a:p>
            <a:r>
              <a:rPr lang="en-US" sz="2100" dirty="0" smtClean="0"/>
              <a:t>Food</a:t>
            </a:r>
          </a:p>
          <a:p>
            <a:r>
              <a:rPr lang="en-US" sz="2100" dirty="0" smtClean="0"/>
              <a:t>Clothing</a:t>
            </a:r>
          </a:p>
          <a:p>
            <a:r>
              <a:rPr lang="en-US" sz="2100" dirty="0" smtClean="0"/>
              <a:t>Transportation</a:t>
            </a:r>
            <a:endParaRPr lang="en-US" sz="2100" dirty="0"/>
          </a:p>
          <a:p>
            <a:pPr marL="457200" lvl="1" indent="0">
              <a:buNone/>
            </a:pPr>
            <a:r>
              <a:rPr lang="en-US" sz="2100" dirty="0"/>
              <a:t>Taxes</a:t>
            </a:r>
          </a:p>
          <a:p>
            <a:pPr lvl="1"/>
            <a:r>
              <a:rPr lang="en-US" sz="2100" dirty="0"/>
              <a:t>Health Care</a:t>
            </a:r>
          </a:p>
          <a:p>
            <a:pPr lvl="1"/>
            <a:r>
              <a:rPr lang="en-US" sz="2100" dirty="0"/>
              <a:t>Child Care, etc.</a:t>
            </a:r>
          </a:p>
        </p:txBody>
      </p:sp>
      <p:sp>
        <p:nvSpPr>
          <p:cNvPr id="4" name="Content Placeholder 2"/>
          <p:cNvSpPr txBox="1">
            <a:spLocks/>
          </p:cNvSpPr>
          <p:nvPr/>
        </p:nvSpPr>
        <p:spPr>
          <a:xfrm>
            <a:off x="5257800" y="1193799"/>
            <a:ext cx="3733800" cy="4292601"/>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100" b="1" dirty="0"/>
              <a:t>Wants</a:t>
            </a:r>
            <a:r>
              <a:rPr lang="en-US" sz="2100" dirty="0"/>
              <a:t> are variable expenses </a:t>
            </a:r>
            <a:endParaRPr lang="en-US" sz="2100" dirty="0" smtClean="0"/>
          </a:p>
          <a:p>
            <a:r>
              <a:rPr lang="en-US" sz="2100" dirty="0" smtClean="0"/>
              <a:t>things </a:t>
            </a:r>
            <a:r>
              <a:rPr lang="en-US" sz="2100" dirty="0"/>
              <a:t>that are nice to have &amp; gratify some desire or </a:t>
            </a:r>
            <a:r>
              <a:rPr lang="en-US" sz="2100" dirty="0" smtClean="0"/>
              <a:t>urge.</a:t>
            </a:r>
          </a:p>
          <a:p>
            <a:r>
              <a:rPr lang="en-US" sz="2100" dirty="0" smtClean="0"/>
              <a:t>Entertainment</a:t>
            </a:r>
          </a:p>
          <a:p>
            <a:r>
              <a:rPr lang="en-US" sz="2100" dirty="0" smtClean="0"/>
              <a:t>Cable/Satellite</a:t>
            </a:r>
          </a:p>
          <a:p>
            <a:r>
              <a:rPr lang="en-US" sz="2100" dirty="0" smtClean="0"/>
              <a:t>Internet Service</a:t>
            </a:r>
          </a:p>
          <a:p>
            <a:r>
              <a:rPr lang="en-US" sz="2100" dirty="0" smtClean="0"/>
              <a:t>Magazines</a:t>
            </a:r>
          </a:p>
          <a:p>
            <a:r>
              <a:rPr lang="en-US" sz="2100" dirty="0" smtClean="0"/>
              <a:t>Eating Out</a:t>
            </a:r>
          </a:p>
          <a:p>
            <a:r>
              <a:rPr lang="en-US" sz="2100" dirty="0" smtClean="0"/>
              <a:t>Cell Phone</a:t>
            </a:r>
          </a:p>
          <a:p>
            <a:r>
              <a:rPr lang="en-US" sz="2100" dirty="0" smtClean="0"/>
              <a:t>Hobbies/Sports</a:t>
            </a:r>
            <a:endParaRPr lang="en-US" sz="2100" dirty="0"/>
          </a:p>
        </p:txBody>
      </p:sp>
    </p:spTree>
    <p:extLst>
      <p:ext uri="{BB962C8B-B14F-4D97-AF65-F5344CB8AC3E}">
        <p14:creationId xmlns:p14="http://schemas.microsoft.com/office/powerpoint/2010/main" val="1424045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 y="1219200"/>
            <a:ext cx="9144000" cy="6097437"/>
          </a:xfrm>
          <a:prstGeom prst="rect">
            <a:avLst/>
          </a:prstGeom>
        </p:spPr>
      </p:pic>
      <p:sp>
        <p:nvSpPr>
          <p:cNvPr id="5" name="Title 1"/>
          <p:cNvSpPr txBox="1">
            <a:spLocks/>
          </p:cNvSpPr>
          <p:nvPr/>
        </p:nvSpPr>
        <p:spPr>
          <a:xfrm>
            <a:off x="1130300" y="1219200"/>
            <a:ext cx="6858000" cy="14017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Financial Aid 101</a:t>
            </a:r>
            <a:endParaRPr lang="en-US" b="1" dirty="0">
              <a:solidFill>
                <a:schemeClr val="bg1"/>
              </a:solidFill>
            </a:endParaRPr>
          </a:p>
        </p:txBody>
      </p:sp>
    </p:spTree>
    <p:extLst>
      <p:ext uri="{BB962C8B-B14F-4D97-AF65-F5344CB8AC3E}">
        <p14:creationId xmlns:p14="http://schemas.microsoft.com/office/powerpoint/2010/main" val="3369849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07999"/>
            <a:ext cx="6858000" cy="1016000"/>
          </a:xfrm>
        </p:spPr>
        <p:txBody>
          <a:bodyPr/>
          <a:lstStyle/>
          <a:p>
            <a:r>
              <a:rPr lang="en-US" dirty="0" smtClean="0"/>
              <a:t>Ways to Pay for College</a:t>
            </a:r>
            <a:endParaRPr lang="en-US" dirty="0"/>
          </a:p>
        </p:txBody>
      </p:sp>
      <p:sp>
        <p:nvSpPr>
          <p:cNvPr id="3" name="Content Placeholder 2"/>
          <p:cNvSpPr>
            <a:spLocks noGrp="1"/>
          </p:cNvSpPr>
          <p:nvPr>
            <p:ph idx="1"/>
          </p:nvPr>
        </p:nvSpPr>
        <p:spPr>
          <a:xfrm>
            <a:off x="1993900" y="1630362"/>
            <a:ext cx="6705600" cy="1295400"/>
          </a:xfrm>
        </p:spPr>
        <p:txBody>
          <a:bodyPr/>
          <a:lstStyle/>
          <a:p>
            <a:pPr marL="0" indent="0">
              <a:buNone/>
            </a:pPr>
            <a:r>
              <a:rPr lang="en-US" dirty="0"/>
              <a:t>Most students cover the cost of college through a combination of the following resources</a:t>
            </a:r>
            <a:r>
              <a:rPr lang="en-US" dirty="0" smtClean="0"/>
              <a:t>:</a:t>
            </a:r>
            <a:endParaRPr lang="en-US" dirty="0"/>
          </a:p>
        </p:txBody>
      </p:sp>
      <p:sp>
        <p:nvSpPr>
          <p:cNvPr id="4" name="Content Placeholder 2"/>
          <p:cNvSpPr txBox="1">
            <a:spLocks/>
          </p:cNvSpPr>
          <p:nvPr/>
        </p:nvSpPr>
        <p:spPr>
          <a:xfrm>
            <a:off x="1981200" y="3032125"/>
            <a:ext cx="6705600" cy="2606676"/>
          </a:xfrm>
          <a:prstGeom prst="rect">
            <a:avLst/>
          </a:prstGeom>
        </p:spPr>
        <p:txBody>
          <a:bodyPr vert="horz" lIns="91440" tIns="45720" rIns="91440" bIns="45720" numCol="2" rtlCol="0">
            <a:normAutofit/>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dirty="0" smtClean="0"/>
              <a:t>Personal Savings</a:t>
            </a:r>
          </a:p>
          <a:p>
            <a:pPr>
              <a:lnSpc>
                <a:spcPct val="90000"/>
              </a:lnSpc>
            </a:pPr>
            <a:r>
              <a:rPr lang="en-US" dirty="0" smtClean="0"/>
              <a:t>Employment </a:t>
            </a:r>
          </a:p>
          <a:p>
            <a:pPr>
              <a:lnSpc>
                <a:spcPct val="90000"/>
              </a:lnSpc>
            </a:pPr>
            <a:r>
              <a:rPr lang="en-US" dirty="0" smtClean="0"/>
              <a:t>Parent/Family Financial Support</a:t>
            </a:r>
          </a:p>
          <a:p>
            <a:pPr>
              <a:lnSpc>
                <a:spcPct val="90000"/>
              </a:lnSpc>
            </a:pPr>
            <a:r>
              <a:rPr lang="en-US" dirty="0" smtClean="0"/>
              <a:t>Gifted Financial Support</a:t>
            </a:r>
          </a:p>
          <a:p>
            <a:pPr>
              <a:lnSpc>
                <a:spcPct val="90000"/>
              </a:lnSpc>
            </a:pPr>
            <a:r>
              <a:rPr lang="en-US" dirty="0" smtClean="0"/>
              <a:t>Federal Student Aid Student Loans</a:t>
            </a:r>
          </a:p>
          <a:p>
            <a:pPr indent="-285750">
              <a:lnSpc>
                <a:spcPct val="90000"/>
              </a:lnSpc>
            </a:pPr>
            <a:r>
              <a:rPr lang="en-US" dirty="0" smtClean="0"/>
              <a:t>Grants</a:t>
            </a:r>
          </a:p>
          <a:p>
            <a:pPr indent="-285750">
              <a:lnSpc>
                <a:spcPct val="90000"/>
              </a:lnSpc>
            </a:pPr>
            <a:r>
              <a:rPr lang="en-US" dirty="0" smtClean="0"/>
              <a:t>Work Study</a:t>
            </a:r>
          </a:p>
          <a:p>
            <a:pPr indent="-285750">
              <a:lnSpc>
                <a:spcPct val="90000"/>
              </a:lnSpc>
            </a:pPr>
            <a:r>
              <a:rPr lang="en-US" dirty="0" smtClean="0"/>
              <a:t>Scholarships</a:t>
            </a:r>
          </a:p>
          <a:p>
            <a:endParaRPr lang="en-US" dirty="0"/>
          </a:p>
        </p:txBody>
      </p:sp>
      <p:sp>
        <p:nvSpPr>
          <p:cNvPr id="5" name="Content Placeholder 2"/>
          <p:cNvSpPr txBox="1">
            <a:spLocks/>
          </p:cNvSpPr>
          <p:nvPr/>
        </p:nvSpPr>
        <p:spPr>
          <a:xfrm>
            <a:off x="1600200" y="6019800"/>
            <a:ext cx="7315200" cy="457200"/>
          </a:xfrm>
          <a:prstGeom prst="rect">
            <a:avLst/>
          </a:prstGeom>
        </p:spPr>
        <p:txBody>
          <a:bodyPr vert="horz" lIns="91440" tIns="45720" rIns="91440" bIns="45720" rtlCol="0">
            <a:normAutofit fontScale="55000" lnSpcReduction="20000"/>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3200" dirty="0"/>
              <a:t>Visit </a:t>
            </a:r>
            <a:r>
              <a:rPr lang="en-US" sz="3200" dirty="0">
                <a:hlinkClick r:id="rId3"/>
              </a:rPr>
              <a:t>CollegeBoard.com</a:t>
            </a:r>
            <a:r>
              <a:rPr lang="en-US" sz="3200" dirty="0"/>
              <a:t> for help understanding your options.</a:t>
            </a:r>
          </a:p>
        </p:txBody>
      </p:sp>
    </p:spTree>
    <p:extLst>
      <p:ext uri="{BB962C8B-B14F-4D97-AF65-F5344CB8AC3E}">
        <p14:creationId xmlns:p14="http://schemas.microsoft.com/office/powerpoint/2010/main" val="3913413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1992"/>
          <a:stretch/>
        </p:blipFill>
        <p:spPr>
          <a:xfrm>
            <a:off x="1371600" y="0"/>
            <a:ext cx="7772400" cy="6625208"/>
          </a:xfrm>
        </p:spPr>
      </p:pic>
      <p:sp>
        <p:nvSpPr>
          <p:cNvPr id="2" name="Title 1"/>
          <p:cNvSpPr>
            <a:spLocks noGrp="1"/>
          </p:cNvSpPr>
          <p:nvPr>
            <p:ph type="title"/>
          </p:nvPr>
        </p:nvSpPr>
        <p:spPr>
          <a:xfrm>
            <a:off x="1828800" y="815182"/>
            <a:ext cx="6858000" cy="1401762"/>
          </a:xfrm>
        </p:spPr>
        <p:txBody>
          <a:bodyPr/>
          <a:lstStyle/>
          <a:p>
            <a:r>
              <a:rPr lang="en-US" b="1" dirty="0" smtClean="0">
                <a:effectLst>
                  <a:outerShdw blurRad="38100" dist="38100" dir="2700000" algn="tl">
                    <a:srgbClr val="000000">
                      <a:alpha val="43137"/>
                    </a:srgbClr>
                  </a:outerShdw>
                </a:effectLst>
              </a:rPr>
              <a:t>$185 BILLION in aid is available</a:t>
            </a:r>
            <a:endParaRPr lang="en-US" b="1" dirty="0">
              <a:effectLst>
                <a:outerShdw blurRad="38100" dist="38100" dir="2700000" algn="tl">
                  <a:srgbClr val="000000">
                    <a:alpha val="43137"/>
                  </a:srgbClr>
                </a:outerShdw>
              </a:effectLst>
            </a:endParaRPr>
          </a:p>
        </p:txBody>
      </p:sp>
      <p:sp>
        <p:nvSpPr>
          <p:cNvPr id="5" name="Content Placeholder 2"/>
          <p:cNvSpPr txBox="1">
            <a:spLocks/>
          </p:cNvSpPr>
          <p:nvPr/>
        </p:nvSpPr>
        <p:spPr>
          <a:xfrm>
            <a:off x="2362200" y="2819400"/>
            <a:ext cx="7315200" cy="2606676"/>
          </a:xfrm>
          <a:prstGeom prst="rect">
            <a:avLst/>
          </a:prstGeom>
        </p:spPr>
        <p:txBody>
          <a:bodyPr vert="horz" lIns="91440" tIns="45720" rIns="91440" bIns="45720" numCol="1" rtlCol="0">
            <a:normAutofit/>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2800" b="1" dirty="0" smtClean="0"/>
              <a:t>There are four main sources:</a:t>
            </a:r>
          </a:p>
          <a:p>
            <a:pPr>
              <a:lnSpc>
                <a:spcPct val="90000"/>
              </a:lnSpc>
            </a:pPr>
            <a:r>
              <a:rPr lang="en-US" sz="2800" dirty="0" smtClean="0"/>
              <a:t>Federal government </a:t>
            </a:r>
          </a:p>
          <a:p>
            <a:pPr>
              <a:lnSpc>
                <a:spcPct val="90000"/>
              </a:lnSpc>
            </a:pPr>
            <a:r>
              <a:rPr lang="en-US" sz="2800" dirty="0" smtClean="0"/>
              <a:t>State governments</a:t>
            </a:r>
          </a:p>
          <a:p>
            <a:pPr>
              <a:lnSpc>
                <a:spcPct val="90000"/>
              </a:lnSpc>
            </a:pPr>
            <a:r>
              <a:rPr lang="en-US" sz="2800" dirty="0" smtClean="0"/>
              <a:t>Colleges and universities</a:t>
            </a:r>
          </a:p>
          <a:p>
            <a:pPr>
              <a:lnSpc>
                <a:spcPct val="90000"/>
              </a:lnSpc>
            </a:pPr>
            <a:r>
              <a:rPr lang="en-US" sz="2800" dirty="0" smtClean="0"/>
              <a:t>Private organizations</a:t>
            </a:r>
          </a:p>
          <a:p>
            <a:pPr>
              <a:lnSpc>
                <a:spcPct val="90000"/>
              </a:lnSpc>
            </a:pPr>
            <a:endParaRPr lang="en-US" dirty="0" smtClean="0"/>
          </a:p>
          <a:p>
            <a:endParaRPr lang="en-US" dirty="0"/>
          </a:p>
        </p:txBody>
      </p:sp>
    </p:spTree>
    <p:extLst>
      <p:ext uri="{BB962C8B-B14F-4D97-AF65-F5344CB8AC3E}">
        <p14:creationId xmlns:p14="http://schemas.microsoft.com/office/powerpoint/2010/main" val="1497556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atgirlphd.com/wp-content/uploads/2012/09/Monopoly-e1354957897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9100" y="0"/>
            <a:ext cx="3657600" cy="2875505"/>
          </a:xfrm>
          <a:prstGeom prst="rect">
            <a:avLst/>
          </a:prstGeom>
          <a:noFill/>
          <a:ln>
            <a:noFill/>
          </a:ln>
        </p:spPr>
      </p:pic>
      <p:sp>
        <p:nvSpPr>
          <p:cNvPr id="2" name="Title 1"/>
          <p:cNvSpPr>
            <a:spLocks noGrp="1"/>
          </p:cNvSpPr>
          <p:nvPr>
            <p:ph type="title"/>
          </p:nvPr>
        </p:nvSpPr>
        <p:spPr>
          <a:xfrm>
            <a:off x="1600200" y="932405"/>
            <a:ext cx="3657600" cy="1981200"/>
          </a:xfrm>
        </p:spPr>
        <p:txBody>
          <a:bodyPr/>
          <a:lstStyle/>
          <a:p>
            <a:r>
              <a:rPr lang="en-US" dirty="0" smtClean="0"/>
              <a:t>Start With The FAFSA</a:t>
            </a:r>
            <a:endParaRPr lang="en-US" dirty="0"/>
          </a:p>
        </p:txBody>
      </p:sp>
      <p:sp>
        <p:nvSpPr>
          <p:cNvPr id="3" name="Content Placeholder 2"/>
          <p:cNvSpPr>
            <a:spLocks noGrp="1"/>
          </p:cNvSpPr>
          <p:nvPr>
            <p:ph idx="1"/>
          </p:nvPr>
        </p:nvSpPr>
        <p:spPr>
          <a:xfrm>
            <a:off x="1816100" y="2875505"/>
            <a:ext cx="6705600" cy="4068763"/>
          </a:xfrm>
        </p:spPr>
        <p:txBody>
          <a:bodyPr>
            <a:normAutofit/>
          </a:bodyPr>
          <a:lstStyle/>
          <a:p>
            <a:pPr marL="0" indent="0" fontAlgn="base">
              <a:buNone/>
            </a:pPr>
            <a:r>
              <a:rPr lang="en-US" dirty="0" smtClean="0"/>
              <a:t>The FAFSA </a:t>
            </a:r>
            <a:r>
              <a:rPr lang="en-US" dirty="0"/>
              <a:t>application gives you access to these types of aid:</a:t>
            </a:r>
          </a:p>
          <a:p>
            <a:pPr fontAlgn="base"/>
            <a:r>
              <a:rPr lang="en-US" dirty="0"/>
              <a:t>Grants and scholarships: money you don’t have to pay back</a:t>
            </a:r>
          </a:p>
          <a:p>
            <a:pPr fontAlgn="base"/>
            <a:r>
              <a:rPr lang="en-US" dirty="0"/>
              <a:t>Work-study jobs: paid, part-time work that’s generally on campus</a:t>
            </a:r>
          </a:p>
          <a:p>
            <a:pPr fontAlgn="base"/>
            <a:r>
              <a:rPr lang="en-US" dirty="0"/>
              <a:t>Loans: money you need to pay back, usually after you graduate</a:t>
            </a:r>
          </a:p>
          <a:p>
            <a:endParaRPr lang="en-US" dirty="0"/>
          </a:p>
        </p:txBody>
      </p:sp>
      <p:sp>
        <p:nvSpPr>
          <p:cNvPr id="4" name="Content Placeholder 2"/>
          <p:cNvSpPr txBox="1">
            <a:spLocks/>
          </p:cNvSpPr>
          <p:nvPr/>
        </p:nvSpPr>
        <p:spPr>
          <a:xfrm>
            <a:off x="1600200" y="6019800"/>
            <a:ext cx="7315200" cy="45720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000" dirty="0" smtClean="0">
                <a:hlinkClick r:id="rId4"/>
              </a:rPr>
              <a:t>www.fafsa.gov</a:t>
            </a:r>
            <a:endParaRPr lang="en-US" sz="2000" dirty="0"/>
          </a:p>
        </p:txBody>
      </p:sp>
    </p:spTree>
    <p:extLst>
      <p:ext uri="{BB962C8B-B14F-4D97-AF65-F5344CB8AC3E}">
        <p14:creationId xmlns:p14="http://schemas.microsoft.com/office/powerpoint/2010/main" val="2041663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68338"/>
            <a:ext cx="6858000" cy="1401762"/>
          </a:xfrm>
        </p:spPr>
        <p:txBody>
          <a:bodyPr/>
          <a:lstStyle/>
          <a:p>
            <a:r>
              <a:rPr lang="en-US" dirty="0" smtClean="0"/>
              <a:t>Continue Your Search</a:t>
            </a:r>
            <a:endParaRPr lang="en-US" dirty="0"/>
          </a:p>
        </p:txBody>
      </p:sp>
      <p:sp>
        <p:nvSpPr>
          <p:cNvPr id="3" name="Content Placeholder 2"/>
          <p:cNvSpPr>
            <a:spLocks noGrp="1"/>
          </p:cNvSpPr>
          <p:nvPr>
            <p:ph idx="1"/>
          </p:nvPr>
        </p:nvSpPr>
        <p:spPr/>
        <p:txBody>
          <a:bodyPr/>
          <a:lstStyle/>
          <a:p>
            <a:pPr marL="0" indent="0" fontAlgn="base">
              <a:buNone/>
            </a:pPr>
            <a:r>
              <a:rPr lang="en-US" dirty="0" smtClean="0"/>
              <a:t>Once </a:t>
            </a:r>
            <a:r>
              <a:rPr lang="en-US" dirty="0"/>
              <a:t>you have completed the FAFSA, you should apply for these types of aid:</a:t>
            </a:r>
          </a:p>
          <a:p>
            <a:pPr fontAlgn="base"/>
            <a:r>
              <a:rPr lang="en-US" dirty="0"/>
              <a:t>Financial aid at the colleges you are applying to</a:t>
            </a:r>
          </a:p>
          <a:p>
            <a:pPr fontAlgn="base"/>
            <a:r>
              <a:rPr lang="en-US" dirty="0"/>
              <a:t>Private scholarships you are eligible for</a:t>
            </a:r>
          </a:p>
          <a:p>
            <a:pPr marL="0" indent="0">
              <a:buNone/>
            </a:pPr>
            <a:endParaRPr lang="en-US" dirty="0"/>
          </a:p>
        </p:txBody>
      </p:sp>
    </p:spTree>
    <p:extLst>
      <p:ext uri="{BB962C8B-B14F-4D97-AF65-F5344CB8AC3E}">
        <p14:creationId xmlns:p14="http://schemas.microsoft.com/office/powerpoint/2010/main" val="2204112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3886200"/>
            <a:ext cx="9144000" cy="11551035"/>
          </a:xfrm>
          <a:prstGeom prst="rect">
            <a:avLst/>
          </a:prstGeom>
        </p:spPr>
      </p:pic>
    </p:spTree>
    <p:extLst>
      <p:ext uri="{BB962C8B-B14F-4D97-AF65-F5344CB8AC3E}">
        <p14:creationId xmlns:p14="http://schemas.microsoft.com/office/powerpoint/2010/main" val="42245603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6858000" cy="838200"/>
          </a:xfrm>
        </p:spPr>
        <p:txBody>
          <a:bodyPr/>
          <a:lstStyle/>
          <a:p>
            <a:r>
              <a:rPr lang="en-US" dirty="0" smtClean="0"/>
              <a:t>The Cost of Loans</a:t>
            </a:r>
            <a:endParaRPr lang="en-US" dirty="0"/>
          </a:p>
        </p:txBody>
      </p:sp>
      <p:graphicFrame>
        <p:nvGraphicFramePr>
          <p:cNvPr id="5" name="Group 4" descr="A table showing the percentage borrowed by college students from various 2 year and 4 year educational institutions and the cumulative debt."/>
          <p:cNvGraphicFramePr>
            <a:graphicFrameLocks/>
          </p:cNvGraphicFramePr>
          <p:nvPr>
            <p:extLst>
              <p:ext uri="{D42A27DB-BD31-4B8C-83A1-F6EECF244321}">
                <p14:modId xmlns:p14="http://schemas.microsoft.com/office/powerpoint/2010/main" val="1021428709"/>
              </p:ext>
            </p:extLst>
          </p:nvPr>
        </p:nvGraphicFramePr>
        <p:xfrm>
          <a:off x="1676400" y="1828800"/>
          <a:ext cx="7261225" cy="4007633"/>
        </p:xfrm>
        <a:graphic>
          <a:graphicData uri="http://schemas.openxmlformats.org/drawingml/2006/table">
            <a:tbl>
              <a:tblPr/>
              <a:tblGrid>
                <a:gridCol w="2824162"/>
                <a:gridCol w="2178050"/>
                <a:gridCol w="2259013"/>
              </a:tblGrid>
              <a:tr h="5333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mn-lt"/>
                        </a:rPr>
                        <a:t>Type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mn-lt"/>
                        </a:rPr>
                        <a:t>% Borrowed</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n-lt"/>
                        </a:rPr>
                        <a:t>Cumulative Debt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3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4-year public</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61.2%</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$20,040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3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4-year private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70.5%</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$27,535</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3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4-year for-profit</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96%</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$32,909</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3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2-year public</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38.9%</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$13,909</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5333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2-year private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71.1%</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$19,294</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2-year for-profit</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97.8%</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mn-lt"/>
                        </a:rPr>
                        <a:t>$19,681</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997695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914400"/>
            <a:ext cx="6858000" cy="838200"/>
          </a:xfrm>
        </p:spPr>
        <p:txBody>
          <a:bodyPr/>
          <a:lstStyle/>
          <a:p>
            <a:r>
              <a:rPr lang="en-US" sz="3600" dirty="0" smtClean="0"/>
              <a:t>Borrow Only What You Need</a:t>
            </a:r>
            <a:endParaRPr lang="en-US" sz="3600" dirty="0"/>
          </a:p>
        </p:txBody>
      </p:sp>
      <p:sp>
        <p:nvSpPr>
          <p:cNvPr id="3" name="Content Placeholder 2"/>
          <p:cNvSpPr>
            <a:spLocks noGrp="1"/>
          </p:cNvSpPr>
          <p:nvPr>
            <p:ph idx="1"/>
          </p:nvPr>
        </p:nvSpPr>
        <p:spPr/>
        <p:txBody>
          <a:bodyPr>
            <a:normAutofit fontScale="92500" lnSpcReduction="10000"/>
          </a:bodyPr>
          <a:lstStyle/>
          <a:p>
            <a:r>
              <a:rPr lang="en-US" b="1" dirty="0"/>
              <a:t>Financial Fact 1: </a:t>
            </a:r>
          </a:p>
          <a:p>
            <a:pPr lvl="1"/>
            <a:r>
              <a:rPr lang="en-US" dirty="0"/>
              <a:t>Getting an education is expensive</a:t>
            </a:r>
          </a:p>
          <a:p>
            <a:r>
              <a:rPr lang="en-US" b="1" dirty="0"/>
              <a:t>Financial Fact 2: </a:t>
            </a:r>
          </a:p>
          <a:p>
            <a:pPr lvl="1"/>
            <a:r>
              <a:rPr lang="en-US" dirty="0"/>
              <a:t>Know what you’re financing - estimate your income in your chosen career</a:t>
            </a:r>
          </a:p>
          <a:p>
            <a:r>
              <a:rPr lang="en-US" b="1" dirty="0"/>
              <a:t>Financial Fact 3: </a:t>
            </a:r>
          </a:p>
          <a:p>
            <a:pPr lvl="1"/>
            <a:r>
              <a:rPr lang="en-US" dirty="0"/>
              <a:t>Whatever you borrow, you have to pay back</a:t>
            </a:r>
          </a:p>
          <a:p>
            <a:r>
              <a:rPr lang="en-US" b="1" dirty="0"/>
              <a:t>Financial Fact 4:  </a:t>
            </a:r>
          </a:p>
          <a:p>
            <a:pPr lvl="1"/>
            <a:r>
              <a:rPr lang="en-US" dirty="0"/>
              <a:t>Your credit history stays with you for a very long </a:t>
            </a:r>
            <a:r>
              <a:rPr lang="en-US" dirty="0" smtClean="0"/>
              <a:t>time</a:t>
            </a:r>
            <a:endParaRPr lang="en-US" dirty="0"/>
          </a:p>
        </p:txBody>
      </p:sp>
    </p:spTree>
    <p:extLst>
      <p:ext uri="{BB962C8B-B14F-4D97-AF65-F5344CB8AC3E}">
        <p14:creationId xmlns:p14="http://schemas.microsoft.com/office/powerpoint/2010/main" val="3088831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on Top of Student Loan Obligations</a:t>
            </a:r>
            <a:endParaRPr lang="en-US" dirty="0"/>
          </a:p>
        </p:txBody>
      </p:sp>
      <p:sp>
        <p:nvSpPr>
          <p:cNvPr id="3" name="Content Placeholder 2"/>
          <p:cNvSpPr>
            <a:spLocks noGrp="1"/>
          </p:cNvSpPr>
          <p:nvPr>
            <p:ph idx="1"/>
          </p:nvPr>
        </p:nvSpPr>
        <p:spPr/>
        <p:txBody>
          <a:bodyPr>
            <a:normAutofit fontScale="92500"/>
          </a:bodyPr>
          <a:lstStyle/>
          <a:p>
            <a:r>
              <a:rPr lang="en-US" sz="2800" dirty="0"/>
              <a:t>Subsidized Loans </a:t>
            </a:r>
          </a:p>
          <a:p>
            <a:pPr lvl="1">
              <a:spcBef>
                <a:spcPts val="0"/>
              </a:spcBef>
            </a:pPr>
            <a:r>
              <a:rPr lang="en-US" dirty="0"/>
              <a:t>Federal government pays the interest until the student enters repayment. </a:t>
            </a:r>
          </a:p>
          <a:p>
            <a:pPr lvl="1">
              <a:spcBef>
                <a:spcPts val="0"/>
              </a:spcBef>
            </a:pPr>
            <a:r>
              <a:rPr lang="en-US" dirty="0"/>
              <a:t>When the borrower has been granted a deferment, the government pays the interest during the deferment period. </a:t>
            </a:r>
          </a:p>
          <a:p>
            <a:r>
              <a:rPr lang="en-US" sz="2800" dirty="0"/>
              <a:t>Unsubsidized loans </a:t>
            </a:r>
          </a:p>
          <a:p>
            <a:pPr lvl="1">
              <a:spcBef>
                <a:spcPts val="0"/>
              </a:spcBef>
            </a:pPr>
            <a:r>
              <a:rPr lang="en-US" dirty="0"/>
              <a:t>Student is responsible for paying the interest that accrues on the loan from the date of disbursement until the loan is paid in full, regardless of enrollment status</a:t>
            </a:r>
          </a:p>
        </p:txBody>
      </p:sp>
      <p:sp>
        <p:nvSpPr>
          <p:cNvPr id="4" name="TextBox 3"/>
          <p:cNvSpPr txBox="1"/>
          <p:nvPr/>
        </p:nvSpPr>
        <p:spPr>
          <a:xfrm>
            <a:off x="4419600" y="6096000"/>
            <a:ext cx="4191000" cy="369332"/>
          </a:xfrm>
          <a:prstGeom prst="rect">
            <a:avLst/>
          </a:prstGeom>
          <a:noFill/>
        </p:spPr>
        <p:txBody>
          <a:bodyPr wrap="square" rtlCol="0">
            <a:spAutoFit/>
          </a:bodyPr>
          <a:lstStyle/>
          <a:p>
            <a:pPr algn="r"/>
            <a:r>
              <a:rPr lang="en-US" dirty="0" smtClean="0">
                <a:latin typeface="+mn-lt"/>
                <a:hlinkClick r:id="rId3"/>
              </a:rPr>
              <a:t>Financial Aid Loan Calculator</a:t>
            </a:r>
            <a:endParaRPr lang="en-US" dirty="0">
              <a:latin typeface="+mn-lt"/>
            </a:endParaRPr>
          </a:p>
        </p:txBody>
      </p:sp>
    </p:spTree>
    <p:extLst>
      <p:ext uri="{BB962C8B-B14F-4D97-AF65-F5344CB8AC3E}">
        <p14:creationId xmlns:p14="http://schemas.microsoft.com/office/powerpoint/2010/main" val="4203828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 Down Student Loans</a:t>
            </a:r>
            <a:endParaRPr lang="en-US" dirty="0"/>
          </a:p>
        </p:txBody>
      </p:sp>
      <p:sp>
        <p:nvSpPr>
          <p:cNvPr id="4" name="Oval 22"/>
          <p:cNvSpPr>
            <a:spLocks noChangeArrowheads="1"/>
          </p:cNvSpPr>
          <p:nvPr/>
        </p:nvSpPr>
        <p:spPr bwMode="auto">
          <a:xfrm>
            <a:off x="1638300" y="4419600"/>
            <a:ext cx="2895600" cy="1066800"/>
          </a:xfrm>
          <a:prstGeom prst="ellipse">
            <a:avLst/>
          </a:prstGeom>
          <a:solidFill>
            <a:schemeClr val="accent2">
              <a:alpha val="39999"/>
            </a:schemeClr>
          </a:solidFill>
          <a:ln w="9525">
            <a:solidFill>
              <a:schemeClr val="tx1"/>
            </a:solidFill>
            <a:round/>
            <a:headEnd/>
            <a:tailEnd/>
          </a:ln>
        </p:spPr>
        <p:txBody>
          <a:bodyPr wrap="none" anchor="ctr"/>
          <a:lstStyle/>
          <a:p>
            <a:endParaRPr lang="en-US" dirty="0"/>
          </a:p>
        </p:txBody>
      </p:sp>
      <p:sp>
        <p:nvSpPr>
          <p:cNvPr id="5" name="AutoShape 21"/>
          <p:cNvSpPr>
            <a:spLocks noChangeArrowheads="1"/>
          </p:cNvSpPr>
          <p:nvPr/>
        </p:nvSpPr>
        <p:spPr bwMode="auto">
          <a:xfrm>
            <a:off x="1905000" y="2286000"/>
            <a:ext cx="2324100" cy="2057400"/>
          </a:xfrm>
          <a:prstGeom prst="downArrowCallout">
            <a:avLst>
              <a:gd name="adj1" fmla="val 28241"/>
              <a:gd name="adj2" fmla="val 28241"/>
              <a:gd name="adj3" fmla="val 16667"/>
              <a:gd name="adj4" fmla="val 66667"/>
            </a:avLst>
          </a:prstGeom>
          <a:solidFill>
            <a:schemeClr val="bg2">
              <a:lumMod val="75000"/>
              <a:alpha val="14902"/>
            </a:schemeClr>
          </a:solidFill>
          <a:ln w="9525">
            <a:solidFill>
              <a:schemeClr val="tx1"/>
            </a:solidFill>
            <a:miter lim="800000"/>
            <a:headEnd/>
            <a:tailEnd/>
          </a:ln>
        </p:spPr>
        <p:txBody>
          <a:bodyPr wrap="none" anchor="ctr"/>
          <a:lstStyle/>
          <a:p>
            <a:endParaRPr lang="en-US" dirty="0"/>
          </a:p>
        </p:txBody>
      </p:sp>
      <p:sp>
        <p:nvSpPr>
          <p:cNvPr id="6" name="Rectangle 15"/>
          <p:cNvSpPr txBox="1">
            <a:spLocks noChangeArrowheads="1"/>
          </p:cNvSpPr>
          <p:nvPr/>
        </p:nvSpPr>
        <p:spPr>
          <a:xfrm>
            <a:off x="4686300" y="2057400"/>
            <a:ext cx="4267200" cy="3962400"/>
          </a:xfrm>
          <a:prstGeom prst="rect">
            <a:avLst/>
          </a:prstGeom>
          <a:solidFill>
            <a:schemeClr val="accent2"/>
          </a:solidFill>
          <a:ln>
            <a:solidFill>
              <a:schemeClr val="tx1"/>
            </a:solidFill>
            <a:miter lim="800000"/>
            <a:headEnd/>
            <a:tailEnd/>
          </a:ln>
        </p:spPr>
        <p:txBody>
          <a:bodyPr/>
          <a:lstStyle>
            <a:lvl1pPr marL="457200" indent="-457200" algn="l" defTabSz="914400" rtl="0" eaLnBrk="1" latinLnBrk="0" hangingPunct="1">
              <a:spcBef>
                <a:spcPct val="20000"/>
              </a:spcBef>
              <a:buFont typeface="Arial" pitchFamily="34" charset="0"/>
              <a:buChar char="•"/>
              <a:defRPr sz="32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US" sz="2400" b="1" smtClean="0">
                <a:solidFill>
                  <a:schemeClr val="bg1"/>
                </a:solidFill>
              </a:rPr>
              <a:t>Pay Extra and Save</a:t>
            </a:r>
          </a:p>
          <a:p>
            <a:r>
              <a:rPr lang="en-US" sz="2000" smtClean="0">
                <a:solidFill>
                  <a:schemeClr val="bg1"/>
                </a:solidFill>
              </a:rPr>
              <a:t>An extra $50 a month</a:t>
            </a:r>
          </a:p>
          <a:p>
            <a:pPr lvl="1"/>
            <a:r>
              <a:rPr lang="en-US" sz="2000" b="1" smtClean="0"/>
              <a:t>Pay off loan 3 years faster</a:t>
            </a:r>
          </a:p>
          <a:p>
            <a:pPr lvl="1"/>
            <a:r>
              <a:rPr lang="en-US" sz="2000" b="1" smtClean="0"/>
              <a:t>Save $2,231 in interest</a:t>
            </a:r>
          </a:p>
          <a:p>
            <a:r>
              <a:rPr lang="en-US" sz="2000" smtClean="0">
                <a:solidFill>
                  <a:schemeClr val="bg1"/>
                </a:solidFill>
              </a:rPr>
              <a:t>An extra $250 a month</a:t>
            </a:r>
          </a:p>
          <a:p>
            <a:pPr lvl="1"/>
            <a:r>
              <a:rPr lang="en-US" sz="2000" b="1" smtClean="0"/>
              <a:t>Pay off loan 6 years faster</a:t>
            </a:r>
          </a:p>
          <a:p>
            <a:pPr lvl="1"/>
            <a:r>
              <a:rPr lang="en-US" sz="2000" b="1" smtClean="0"/>
              <a:t>Save $4,892 in interest</a:t>
            </a:r>
          </a:p>
          <a:p>
            <a:r>
              <a:rPr lang="en-US" sz="2000" smtClean="0">
                <a:solidFill>
                  <a:schemeClr val="bg1"/>
                </a:solidFill>
              </a:rPr>
              <a:t>An extra $500 a month</a:t>
            </a:r>
          </a:p>
          <a:p>
            <a:pPr lvl="1"/>
            <a:r>
              <a:rPr lang="en-US" sz="2000" b="1" smtClean="0"/>
              <a:t>Pay off loan 8 years faster</a:t>
            </a:r>
          </a:p>
          <a:p>
            <a:pPr lvl="1"/>
            <a:r>
              <a:rPr lang="en-US" sz="2000" b="1" smtClean="0"/>
              <a:t>Save $5,762 in interest</a:t>
            </a:r>
            <a:endParaRPr lang="en-US" sz="1800" b="1" dirty="0" smtClean="0"/>
          </a:p>
        </p:txBody>
      </p:sp>
      <p:sp>
        <p:nvSpPr>
          <p:cNvPr id="7" name="Text Box 17"/>
          <p:cNvSpPr txBox="1">
            <a:spLocks noChangeArrowheads="1"/>
          </p:cNvSpPr>
          <p:nvPr/>
        </p:nvSpPr>
        <p:spPr bwMode="auto">
          <a:xfrm>
            <a:off x="1714500" y="2438400"/>
            <a:ext cx="2743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b="1" dirty="0"/>
              <a:t>Student Loan</a:t>
            </a:r>
          </a:p>
          <a:p>
            <a:pPr algn="ctr" eaLnBrk="1" hangingPunct="1"/>
            <a:r>
              <a:rPr lang="en-US" sz="1600" dirty="0"/>
              <a:t>$15,000 borrowed</a:t>
            </a:r>
          </a:p>
          <a:p>
            <a:pPr algn="ctr" eaLnBrk="1" hangingPunct="1"/>
            <a:r>
              <a:rPr lang="en-US" sz="1600" dirty="0"/>
              <a:t>10 year term</a:t>
            </a:r>
          </a:p>
          <a:p>
            <a:pPr algn="ctr" eaLnBrk="1" hangingPunct="1"/>
            <a:r>
              <a:rPr lang="en-US" sz="1600" dirty="0"/>
              <a:t>8.25% interest rate</a:t>
            </a:r>
          </a:p>
        </p:txBody>
      </p:sp>
      <p:sp>
        <p:nvSpPr>
          <p:cNvPr id="8" name="Text Box 19"/>
          <p:cNvSpPr txBox="1">
            <a:spLocks noChangeArrowheads="1"/>
          </p:cNvSpPr>
          <p:nvPr/>
        </p:nvSpPr>
        <p:spPr bwMode="auto">
          <a:xfrm>
            <a:off x="1818926" y="4676775"/>
            <a:ext cx="25343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dirty="0"/>
              <a:t>Monthly payment: </a:t>
            </a:r>
            <a:r>
              <a:rPr lang="en-US" sz="1600" b="1" dirty="0"/>
              <a:t>$184</a:t>
            </a:r>
          </a:p>
          <a:p>
            <a:pPr algn="ctr" eaLnBrk="1" hangingPunct="1"/>
            <a:r>
              <a:rPr lang="en-US" sz="1600" dirty="0"/>
              <a:t>Total interest paid: </a:t>
            </a:r>
            <a:r>
              <a:rPr lang="en-US" sz="1600" b="1" dirty="0"/>
              <a:t>$7,077</a:t>
            </a:r>
          </a:p>
        </p:txBody>
      </p:sp>
    </p:spTree>
    <p:extLst>
      <p:ext uri="{BB962C8B-B14F-4D97-AF65-F5344CB8AC3E}">
        <p14:creationId xmlns:p14="http://schemas.microsoft.com/office/powerpoint/2010/main" val="3252489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 the Pig</a:t>
            </a:r>
            <a:endParaRPr lang="en-US" dirty="0"/>
          </a:p>
        </p:txBody>
      </p:sp>
      <p:pic>
        <p:nvPicPr>
          <p:cNvPr id="6" name="ICjVO0Gd-Xk"/>
          <p:cNvPicPr>
            <a:picLocks noGrp="1" noRot="1" noChangeAspect="1"/>
          </p:cNvPicPr>
          <p:nvPr>
            <p:ph idx="1"/>
            <a:videoFile r:link="rId1"/>
          </p:nvPr>
        </p:nvPicPr>
        <p:blipFill>
          <a:blip r:embed="rId4"/>
          <a:stretch>
            <a:fillRect/>
          </a:stretch>
        </p:blipFill>
        <p:spPr>
          <a:xfrm>
            <a:off x="25400" y="1447800"/>
            <a:ext cx="8940799" cy="5029200"/>
          </a:xfrm>
          <a:prstGeom prst="rect">
            <a:avLst/>
          </a:prstGeom>
        </p:spPr>
      </p:pic>
    </p:spTree>
    <p:extLst>
      <p:ext uri="{BB962C8B-B14F-4D97-AF65-F5344CB8AC3E}">
        <p14:creationId xmlns:p14="http://schemas.microsoft.com/office/powerpoint/2010/main" val="1675482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219200"/>
            <a:ext cx="9906000" cy="5361126"/>
          </a:xfrm>
          <a:prstGeom prst="rect">
            <a:avLst/>
          </a:prstGeom>
        </p:spPr>
      </p:pic>
      <p:sp>
        <p:nvSpPr>
          <p:cNvPr id="5" name="Title 1"/>
          <p:cNvSpPr txBox="1">
            <a:spLocks/>
          </p:cNvSpPr>
          <p:nvPr/>
        </p:nvSpPr>
        <p:spPr>
          <a:xfrm>
            <a:off x="533400" y="5029200"/>
            <a:ext cx="6858000" cy="14017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Credit Card Management</a:t>
            </a:r>
            <a:endParaRPr lang="en-US" b="1" dirty="0">
              <a:solidFill>
                <a:schemeClr val="bg1"/>
              </a:solidFill>
            </a:endParaRPr>
          </a:p>
        </p:txBody>
      </p:sp>
    </p:spTree>
    <p:extLst>
      <p:ext uri="{BB962C8B-B14F-4D97-AF65-F5344CB8AC3E}">
        <p14:creationId xmlns:p14="http://schemas.microsoft.com/office/powerpoint/2010/main" val="24191742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35757"/>
            <a:ext cx="6858000" cy="1401762"/>
          </a:xfrm>
        </p:spPr>
        <p:txBody>
          <a:bodyPr/>
          <a:lstStyle/>
          <a:p>
            <a:pPr algn="l"/>
            <a:r>
              <a:rPr lang="en-US" dirty="0" smtClean="0"/>
              <a:t>Undergraduate Students and Credit Cards</a:t>
            </a:r>
            <a:endParaRPr lang="en-US" dirty="0"/>
          </a:p>
        </p:txBody>
      </p:sp>
      <p:sp>
        <p:nvSpPr>
          <p:cNvPr id="5" name="Content Placeholder 4"/>
          <p:cNvSpPr>
            <a:spLocks noGrp="1"/>
          </p:cNvSpPr>
          <p:nvPr>
            <p:ph idx="1"/>
          </p:nvPr>
        </p:nvSpPr>
        <p:spPr>
          <a:xfrm>
            <a:off x="1524000" y="1828800"/>
            <a:ext cx="7696200" cy="457199"/>
          </a:xfrm>
        </p:spPr>
        <p:txBody>
          <a:bodyPr>
            <a:normAutofit/>
          </a:bodyPr>
          <a:lstStyle/>
          <a:p>
            <a:pPr marL="0" indent="0">
              <a:buNone/>
            </a:pPr>
            <a:r>
              <a:rPr lang="en-US" sz="2200" dirty="0" smtClean="0"/>
              <a:t>Sallie Mae’s National Study of Usage Rates and Trends</a:t>
            </a:r>
            <a:endParaRPr lang="en-US" sz="2200" dirty="0"/>
          </a:p>
        </p:txBody>
      </p:sp>
      <p:pic>
        <p:nvPicPr>
          <p:cNvPr id="7" name="Picture 2" descr="A table showing the average number of students who have credit cards, the number of credit cards, amount of debt and percentage who have balances on them for the years of 1998 through 20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2590800"/>
            <a:ext cx="7772400"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32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750" tmFilter="0, 0; .2, .5; .8, .5; 1, 0"/>
                                        <p:tgtEl>
                                          <p:spTgt spid="7"/>
                                        </p:tgtEl>
                                      </p:cBhvr>
                                    </p:animEffect>
                                    <p:animScale>
                                      <p:cBhvr>
                                        <p:cTn id="7" dur="375"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467600" cy="1630362"/>
          </a:xfrm>
        </p:spPr>
        <p:txBody>
          <a:bodyPr/>
          <a:lstStyle/>
          <a:p>
            <a:pPr algn="l"/>
            <a:r>
              <a:rPr lang="en-US" dirty="0" smtClean="0"/>
              <a:t>How Undergraduate Students Use Credit Cards</a:t>
            </a:r>
            <a:endParaRPr lang="en-US" dirty="0"/>
          </a:p>
        </p:txBody>
      </p:sp>
      <p:sp>
        <p:nvSpPr>
          <p:cNvPr id="6" name="Content Placeholder 4"/>
          <p:cNvSpPr txBox="1">
            <a:spLocks/>
          </p:cNvSpPr>
          <p:nvPr/>
        </p:nvSpPr>
        <p:spPr>
          <a:xfrm>
            <a:off x="1524000" y="1828800"/>
            <a:ext cx="7696200" cy="457199"/>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smtClean="0"/>
              <a:t>Sallie Mae’s National Study of Usage Rates and Trends</a:t>
            </a:r>
            <a:endParaRPr lang="en-US" sz="2200" dirty="0"/>
          </a:p>
        </p:txBody>
      </p:sp>
      <p:pic>
        <p:nvPicPr>
          <p:cNvPr id="7" name="Picture 2" descr="Table showing the percentage of students using credit cards for specific educaitonal expenses such as tuition, room and board, textbooks, school supplies, transportation and compu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209800"/>
            <a:ext cx="7315200" cy="429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8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750" tmFilter="0, 0; .2, .5; .8, .5; 1, 0"/>
                                        <p:tgtEl>
                                          <p:spTgt spid="7"/>
                                        </p:tgtEl>
                                      </p:cBhvr>
                                    </p:animEffect>
                                    <p:animScale>
                                      <p:cBhvr>
                                        <p:cTn id="7" dur="375"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467600" cy="1630362"/>
          </a:xfrm>
        </p:spPr>
        <p:txBody>
          <a:bodyPr/>
          <a:lstStyle/>
          <a:p>
            <a:pPr algn="l"/>
            <a:r>
              <a:rPr lang="en-US" dirty="0" smtClean="0"/>
              <a:t>How Undergraduate Students Use Credit Cards</a:t>
            </a:r>
            <a:endParaRPr lang="en-US" dirty="0"/>
          </a:p>
        </p:txBody>
      </p:sp>
      <p:sp>
        <p:nvSpPr>
          <p:cNvPr id="6" name="Content Placeholder 4"/>
          <p:cNvSpPr txBox="1">
            <a:spLocks/>
          </p:cNvSpPr>
          <p:nvPr/>
        </p:nvSpPr>
        <p:spPr>
          <a:xfrm>
            <a:off x="1524000" y="1828800"/>
            <a:ext cx="7696200" cy="457199"/>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smtClean="0"/>
              <a:t>Sallie Mae’s National Study of Usage Rates and Trends</a:t>
            </a:r>
            <a:endParaRPr lang="en-US" sz="2200" dirty="0"/>
          </a:p>
        </p:txBody>
      </p:sp>
      <p:pic>
        <p:nvPicPr>
          <p:cNvPr id="5" name="Picture 2" descr="Table showing the percentage of students using credit cards for other expenses such as rent, food, cosmetics, music, travel, clothing, entertainment, telephone, internet fees, auto repair and gif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3" r="3093"/>
          <a:stretch/>
        </p:blipFill>
        <p:spPr bwMode="auto">
          <a:xfrm>
            <a:off x="1475232" y="2285999"/>
            <a:ext cx="7668768" cy="421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43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467600" cy="1630362"/>
          </a:xfrm>
        </p:spPr>
        <p:txBody>
          <a:bodyPr/>
          <a:lstStyle/>
          <a:p>
            <a:pPr algn="l"/>
            <a:r>
              <a:rPr lang="en-US" dirty="0" smtClean="0"/>
              <a:t>Undergraduate Students &amp; Payment Behavior</a:t>
            </a:r>
            <a:endParaRPr lang="en-US" dirty="0"/>
          </a:p>
        </p:txBody>
      </p:sp>
      <p:sp>
        <p:nvSpPr>
          <p:cNvPr id="6" name="Content Placeholder 4"/>
          <p:cNvSpPr txBox="1">
            <a:spLocks/>
          </p:cNvSpPr>
          <p:nvPr/>
        </p:nvSpPr>
        <p:spPr>
          <a:xfrm>
            <a:off x="1524000" y="1828800"/>
            <a:ext cx="7696200" cy="457199"/>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smtClean="0"/>
              <a:t>Sallie Mae’s National Study of Usage Rates and Trends</a:t>
            </a:r>
            <a:endParaRPr lang="en-US" sz="2200" dirty="0"/>
          </a:p>
        </p:txBody>
      </p:sp>
      <p:pic>
        <p:nvPicPr>
          <p:cNvPr id="7" name="Picture 3" descr="Pie chart showing the percentage of students who say their credit card payment behavior most typically resembles the following choices: 7% make less than the minimum payment on some or all cards, 38% make more than the minimum payment bu always carry a balance, 14% pay off some cards in full each month but make only the minimum payment on others, less than 1% have another person who pays their bill, 17% pay off all credit card balances each month, 22% make the minimum monthly payment on all card every mont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00" t="9910" r="4000"/>
          <a:stretch/>
        </p:blipFill>
        <p:spPr bwMode="auto">
          <a:xfrm>
            <a:off x="1416199" y="2362200"/>
            <a:ext cx="7651601" cy="407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11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Financial Literacy?</a:t>
            </a:r>
            <a:endParaRPr lang="en-US" dirty="0"/>
          </a:p>
        </p:txBody>
      </p:sp>
      <p:sp>
        <p:nvSpPr>
          <p:cNvPr id="3" name="Content Placeholder 2"/>
          <p:cNvSpPr>
            <a:spLocks noGrp="1"/>
          </p:cNvSpPr>
          <p:nvPr>
            <p:ph idx="1"/>
          </p:nvPr>
        </p:nvSpPr>
        <p:spPr>
          <a:xfrm>
            <a:off x="1676400" y="2057400"/>
            <a:ext cx="7010400" cy="4191000"/>
          </a:xfrm>
        </p:spPr>
        <p:txBody>
          <a:bodyPr/>
          <a:lstStyle/>
          <a:p>
            <a:r>
              <a:rPr lang="en-US" dirty="0">
                <a:cs typeface="Arial" pitchFamily="34" charset="0"/>
              </a:rPr>
              <a:t>Ability to understand and make informed judgments and to take effective actions regarding the current and future use and management of your money, including:</a:t>
            </a:r>
          </a:p>
          <a:p>
            <a:pPr lvl="1"/>
            <a:r>
              <a:rPr lang="en-US" dirty="0">
                <a:cs typeface="Arial" pitchFamily="34" charset="0"/>
              </a:rPr>
              <a:t>Buying choices</a:t>
            </a:r>
          </a:p>
          <a:p>
            <a:pPr lvl="1"/>
            <a:r>
              <a:rPr lang="en-US" dirty="0">
                <a:cs typeface="Arial" pitchFamily="34" charset="0"/>
              </a:rPr>
              <a:t>Life issues such as housing, unemployment, medical care, groceries, children, etc.</a:t>
            </a:r>
          </a:p>
          <a:p>
            <a:pPr lvl="1"/>
            <a:r>
              <a:rPr lang="en-US" dirty="0">
                <a:cs typeface="Arial" pitchFamily="34" charset="0"/>
              </a:rPr>
              <a:t>Living with a Debt-Free </a:t>
            </a:r>
            <a:r>
              <a:rPr lang="en-US" dirty="0" smtClean="0">
                <a:cs typeface="Arial" pitchFamily="34" charset="0"/>
              </a:rPr>
              <a:t>mentality</a:t>
            </a:r>
            <a:endParaRPr lang="en-US" dirty="0">
              <a:cs typeface="Arial" pitchFamily="34" charset="0"/>
            </a:endParaRPr>
          </a:p>
        </p:txBody>
      </p:sp>
    </p:spTree>
    <p:extLst>
      <p:ext uri="{BB962C8B-B14F-4D97-AF65-F5344CB8AC3E}">
        <p14:creationId xmlns:p14="http://schemas.microsoft.com/office/powerpoint/2010/main" val="737908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Hard to Get Out …</a:t>
            </a:r>
            <a:endParaRPr lang="en-US" dirty="0"/>
          </a:p>
        </p:txBody>
      </p:sp>
      <p:sp>
        <p:nvSpPr>
          <p:cNvPr id="7" name="Rectangle 19"/>
          <p:cNvSpPr>
            <a:spLocks noGrp="1" noChangeArrowheads="1"/>
          </p:cNvSpPr>
          <p:nvPr>
            <p:ph sz="quarter" idx="4294967295"/>
          </p:nvPr>
        </p:nvSpPr>
        <p:spPr>
          <a:xfrm>
            <a:off x="5283200" y="1541462"/>
            <a:ext cx="3886200" cy="3048000"/>
          </a:xfrm>
          <a:prstGeom prst="rect">
            <a:avLst/>
          </a:prstGeom>
        </p:spPr>
        <p:txBody>
          <a:bodyPr/>
          <a:lstStyle/>
          <a:p>
            <a:pPr>
              <a:spcAft>
                <a:spcPct val="20000"/>
              </a:spcAft>
              <a:buFontTx/>
              <a:buNone/>
            </a:pPr>
            <a:r>
              <a:rPr lang="en-US" b="1" dirty="0" smtClean="0"/>
              <a:t>Credit Card Scenario #2</a:t>
            </a:r>
          </a:p>
          <a:p>
            <a:r>
              <a:rPr lang="en-US" sz="2000" dirty="0" smtClean="0"/>
              <a:t>You charge $2,500</a:t>
            </a:r>
          </a:p>
          <a:p>
            <a:r>
              <a:rPr lang="en-US" sz="2000" dirty="0" smtClean="0">
                <a:solidFill>
                  <a:schemeClr val="accent2"/>
                </a:solidFill>
              </a:rPr>
              <a:t>You pay $100 per month</a:t>
            </a:r>
          </a:p>
          <a:p>
            <a:r>
              <a:rPr lang="en-US" sz="2000" dirty="0" smtClean="0"/>
              <a:t>Yearly interest rate is 19.9%</a:t>
            </a:r>
          </a:p>
          <a:p>
            <a:endParaRPr lang="en-US" sz="2000" dirty="0" smtClean="0"/>
          </a:p>
          <a:p>
            <a:pPr marL="0" indent="0" algn="ctr">
              <a:buNone/>
            </a:pPr>
            <a:r>
              <a:rPr lang="en-US" sz="2000" dirty="0" smtClean="0"/>
              <a:t>How long will it take</a:t>
            </a:r>
            <a:br>
              <a:rPr lang="en-US" sz="2000" dirty="0" smtClean="0"/>
            </a:br>
            <a:r>
              <a:rPr lang="en-US" sz="2000" dirty="0" smtClean="0"/>
              <a:t>to pay off?</a:t>
            </a:r>
          </a:p>
        </p:txBody>
      </p:sp>
      <p:sp>
        <p:nvSpPr>
          <p:cNvPr id="8" name="Rectangle 18"/>
          <p:cNvSpPr>
            <a:spLocks noGrp="1" noChangeArrowheads="1"/>
          </p:cNvSpPr>
          <p:nvPr>
            <p:ph sz="quarter" idx="4294967295"/>
          </p:nvPr>
        </p:nvSpPr>
        <p:spPr>
          <a:xfrm>
            <a:off x="1574800" y="1630362"/>
            <a:ext cx="3886200" cy="2895600"/>
          </a:xfrm>
          <a:prstGeom prst="rect">
            <a:avLst/>
          </a:prstGeom>
        </p:spPr>
        <p:txBody>
          <a:bodyPr/>
          <a:lstStyle/>
          <a:p>
            <a:pPr>
              <a:spcAft>
                <a:spcPct val="20000"/>
              </a:spcAft>
              <a:buFontTx/>
              <a:buNone/>
            </a:pPr>
            <a:r>
              <a:rPr lang="en-US" b="1" dirty="0" smtClean="0"/>
              <a:t>Credit Card Scenario #1</a:t>
            </a:r>
          </a:p>
          <a:p>
            <a:r>
              <a:rPr lang="en-US" sz="2000" dirty="0" smtClean="0"/>
              <a:t>You charge $2,500</a:t>
            </a:r>
          </a:p>
          <a:p>
            <a:r>
              <a:rPr lang="en-US" sz="2000" dirty="0" smtClean="0">
                <a:solidFill>
                  <a:schemeClr val="accent2"/>
                </a:solidFill>
              </a:rPr>
              <a:t>You pay $50 per month</a:t>
            </a:r>
          </a:p>
          <a:p>
            <a:r>
              <a:rPr lang="en-US" sz="2000" dirty="0" smtClean="0"/>
              <a:t>Yearly interest rate is 19.9%</a:t>
            </a:r>
          </a:p>
          <a:p>
            <a:endParaRPr lang="en-US" sz="2000" dirty="0" smtClean="0"/>
          </a:p>
          <a:p>
            <a:pPr marL="0" indent="0" algn="ctr">
              <a:buNone/>
            </a:pPr>
            <a:r>
              <a:rPr lang="en-US" sz="2000" dirty="0" smtClean="0"/>
              <a:t>How long will it take</a:t>
            </a:r>
            <a:br>
              <a:rPr lang="en-US" sz="2000" dirty="0" smtClean="0"/>
            </a:br>
            <a:r>
              <a:rPr lang="en-US" sz="2000" dirty="0" smtClean="0"/>
              <a:t>to pay off?</a:t>
            </a:r>
          </a:p>
        </p:txBody>
      </p:sp>
      <p:sp>
        <p:nvSpPr>
          <p:cNvPr id="9" name="Text Box 20"/>
          <p:cNvSpPr txBox="1">
            <a:spLocks noChangeArrowheads="1"/>
          </p:cNvSpPr>
          <p:nvPr/>
        </p:nvSpPr>
        <p:spPr bwMode="auto">
          <a:xfrm>
            <a:off x="1854200" y="6000748"/>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b="1" dirty="0">
                <a:solidFill>
                  <a:srgbClr val="990000"/>
                </a:solidFill>
              </a:rPr>
              <a:t>9 years 1 month</a:t>
            </a:r>
          </a:p>
        </p:txBody>
      </p:sp>
      <p:sp>
        <p:nvSpPr>
          <p:cNvPr id="10" name="Text Box 21"/>
          <p:cNvSpPr txBox="1">
            <a:spLocks noChangeArrowheads="1"/>
          </p:cNvSpPr>
          <p:nvPr/>
        </p:nvSpPr>
        <p:spPr bwMode="auto">
          <a:xfrm>
            <a:off x="5715000" y="6000748"/>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400" b="1" dirty="0">
                <a:solidFill>
                  <a:srgbClr val="990000"/>
                </a:solidFill>
              </a:rPr>
              <a:t>2 years 9 months</a:t>
            </a:r>
          </a:p>
        </p:txBody>
      </p:sp>
    </p:spTree>
    <p:extLst>
      <p:ext uri="{BB962C8B-B14F-4D97-AF65-F5344CB8AC3E}">
        <p14:creationId xmlns:p14="http://schemas.microsoft.com/office/powerpoint/2010/main" val="419838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180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7">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2200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75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7">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2550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75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6" dur="750" fill="hold"/>
                                        <p:tgtEl>
                                          <p:spTgt spid="7">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2650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75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0" dur="750" fill="hold"/>
                                        <p:tgtEl>
                                          <p:spTgt spid="7">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29000"/>
                                  </p:stCondLst>
                                  <p:childTnLst>
                                    <p:set>
                                      <p:cBhvr>
                                        <p:cTn id="22" dur="1" fill="hold">
                                          <p:stCondLst>
                                            <p:cond delay="0"/>
                                          </p:stCondLst>
                                        </p:cTn>
                                        <p:tgtEl>
                                          <p:spTgt spid="7">
                                            <p:txEl>
                                              <p:pRg st="5" end="5"/>
                                            </p:txEl>
                                          </p:spTgt>
                                        </p:tgtEl>
                                        <p:attrNameLst>
                                          <p:attrName>style.visibility</p:attrName>
                                        </p:attrNameLst>
                                      </p:cBhvr>
                                      <p:to>
                                        <p:strVal val="visible"/>
                                      </p:to>
                                    </p:set>
                                    <p:anim calcmode="lin" valueType="num">
                                      <p:cBhvr additive="base">
                                        <p:cTn id="23" dur="75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24" dur="750" fill="hold"/>
                                        <p:tgtEl>
                                          <p:spTgt spid="7">
                                            <p:txEl>
                                              <p:pRg st="5" end="5"/>
                                            </p:txEl>
                                          </p:spTgt>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additive="base">
                                        <p:cTn id="27"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8" dur="750" fill="hold"/>
                                        <p:tgtEl>
                                          <p:spTgt spid="8">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2000"/>
                                  </p:stCondLst>
                                  <p:childTnLst>
                                    <p:set>
                                      <p:cBhvr>
                                        <p:cTn id="30" dur="1" fill="hold">
                                          <p:stCondLst>
                                            <p:cond delay="0"/>
                                          </p:stCondLst>
                                        </p:cTn>
                                        <p:tgtEl>
                                          <p:spTgt spid="8">
                                            <p:txEl>
                                              <p:pRg st="1" end="1"/>
                                            </p:txEl>
                                          </p:spTgt>
                                        </p:tgtEl>
                                        <p:attrNameLst>
                                          <p:attrName>style.visibility</p:attrName>
                                        </p:attrNameLst>
                                      </p:cBhvr>
                                      <p:to>
                                        <p:strVal val="visible"/>
                                      </p:to>
                                    </p:set>
                                    <p:anim calcmode="lin" valueType="num">
                                      <p:cBhvr additive="base">
                                        <p:cTn id="31" dur="75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32" dur="750" fill="hold"/>
                                        <p:tgtEl>
                                          <p:spTgt spid="8">
                                            <p:txEl>
                                              <p:pRg st="1" end="1"/>
                                            </p:txEl>
                                          </p:spTgt>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4000"/>
                                  </p:stCondLst>
                                  <p:childTnLst>
                                    <p:set>
                                      <p:cBhvr>
                                        <p:cTn id="34" dur="1" fill="hold">
                                          <p:stCondLst>
                                            <p:cond delay="0"/>
                                          </p:stCondLst>
                                        </p:cTn>
                                        <p:tgtEl>
                                          <p:spTgt spid="8">
                                            <p:txEl>
                                              <p:pRg st="2" end="2"/>
                                            </p:txEl>
                                          </p:spTgt>
                                        </p:tgtEl>
                                        <p:attrNameLst>
                                          <p:attrName>style.visibility</p:attrName>
                                        </p:attrNameLst>
                                      </p:cBhvr>
                                      <p:to>
                                        <p:strVal val="visible"/>
                                      </p:to>
                                    </p:set>
                                    <p:anim calcmode="lin" valueType="num">
                                      <p:cBhvr additive="base">
                                        <p:cTn id="35" dur="75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36" dur="750" fill="hold"/>
                                        <p:tgtEl>
                                          <p:spTgt spid="8">
                                            <p:txEl>
                                              <p:pRg st="2" end="2"/>
                                            </p:txEl>
                                          </p:spTgt>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7000"/>
                                  </p:stCondLst>
                                  <p:childTnLst>
                                    <p:set>
                                      <p:cBhvr>
                                        <p:cTn id="38" dur="1" fill="hold">
                                          <p:stCondLst>
                                            <p:cond delay="0"/>
                                          </p:stCondLst>
                                        </p:cTn>
                                        <p:tgtEl>
                                          <p:spTgt spid="8">
                                            <p:txEl>
                                              <p:pRg st="3" end="3"/>
                                            </p:txEl>
                                          </p:spTgt>
                                        </p:tgtEl>
                                        <p:attrNameLst>
                                          <p:attrName>style.visibility</p:attrName>
                                        </p:attrNameLst>
                                      </p:cBhvr>
                                      <p:to>
                                        <p:strVal val="visible"/>
                                      </p:to>
                                    </p:set>
                                    <p:anim calcmode="lin" valueType="num">
                                      <p:cBhvr additive="base">
                                        <p:cTn id="39" dur="75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40" dur="750" fill="hold"/>
                                        <p:tgtEl>
                                          <p:spTgt spid="8">
                                            <p:txEl>
                                              <p:pRg st="3" end="3"/>
                                            </p:txEl>
                                          </p:spTgt>
                                        </p:tgtEl>
                                        <p:attrNameLst>
                                          <p:attrName>ppt_y</p:attrName>
                                        </p:attrNameLst>
                                      </p:cBhvr>
                                      <p:tavLst>
                                        <p:tav tm="0">
                                          <p:val>
                                            <p:strVal val="0-#ppt_h/2"/>
                                          </p:val>
                                        </p:tav>
                                        <p:tav tm="100000">
                                          <p:val>
                                            <p:strVal val="#ppt_y"/>
                                          </p:val>
                                        </p:tav>
                                      </p:tavLst>
                                    </p:anim>
                                  </p:childTnLst>
                                </p:cTn>
                              </p:par>
                              <p:par>
                                <p:cTn id="41" presetID="2" presetClass="entr" presetSubtype="3" fill="hold" grpId="0" nodeType="withEffect">
                                  <p:stCondLst>
                                    <p:cond delay="11000"/>
                                  </p:stCondLst>
                                  <p:childTnLst>
                                    <p:set>
                                      <p:cBhvr>
                                        <p:cTn id="42" dur="1" fill="hold">
                                          <p:stCondLst>
                                            <p:cond delay="0"/>
                                          </p:stCondLst>
                                        </p:cTn>
                                        <p:tgtEl>
                                          <p:spTgt spid="8">
                                            <p:txEl>
                                              <p:pRg st="5" end="5"/>
                                            </p:txEl>
                                          </p:spTgt>
                                        </p:tgtEl>
                                        <p:attrNameLst>
                                          <p:attrName>style.visibility</p:attrName>
                                        </p:attrNameLst>
                                      </p:cBhvr>
                                      <p:to>
                                        <p:strVal val="visible"/>
                                      </p:to>
                                    </p:set>
                                    <p:anim calcmode="lin" valueType="num">
                                      <p:cBhvr additive="base">
                                        <p:cTn id="43" dur="75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44" dur="750" fill="hold"/>
                                        <p:tgtEl>
                                          <p:spTgt spid="8">
                                            <p:txEl>
                                              <p:pRg st="5" end="5"/>
                                            </p:txEl>
                                          </p:spTgt>
                                        </p:tgtEl>
                                        <p:attrNameLst>
                                          <p:attrName>ppt_y</p:attrName>
                                        </p:attrNameLst>
                                      </p:cBhvr>
                                      <p:tavLst>
                                        <p:tav tm="0">
                                          <p:val>
                                            <p:strVal val="0-#ppt_h/2"/>
                                          </p:val>
                                        </p:tav>
                                        <p:tav tm="100000">
                                          <p:val>
                                            <p:strVal val="#ppt_y"/>
                                          </p:val>
                                        </p:tav>
                                      </p:tavLst>
                                    </p:anim>
                                  </p:childTnLst>
                                </p:cTn>
                              </p:par>
                              <p:par>
                                <p:cTn id="45" presetID="31" presetClass="entr" presetSubtype="0" fill="hold" grpId="0" nodeType="withEffect">
                                  <p:stCondLst>
                                    <p:cond delay="1350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style.rotation</p:attrName>
                                        </p:attrNameLst>
                                      </p:cBhvr>
                                      <p:tavLst>
                                        <p:tav tm="0">
                                          <p:val>
                                            <p:fltVal val="90"/>
                                          </p:val>
                                        </p:tav>
                                        <p:tav tm="100000">
                                          <p:val>
                                            <p:fltVal val="0"/>
                                          </p:val>
                                        </p:tav>
                                      </p:tavLst>
                                    </p:anim>
                                    <p:animEffect transition="in" filter="fade">
                                      <p:cBhvr>
                                        <p:cTn id="50" dur="1000"/>
                                        <p:tgtEl>
                                          <p:spTgt spid="9"/>
                                        </p:tgtEl>
                                      </p:cBhvr>
                                    </p:animEffect>
                                  </p:childTnLst>
                                </p:cTn>
                              </p:par>
                              <p:par>
                                <p:cTn id="51" presetID="31" presetClass="entr" presetSubtype="0" fill="hold" grpId="0" nodeType="withEffect">
                                  <p:stCondLst>
                                    <p:cond delay="3100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fltVal val="0"/>
                                          </p:val>
                                        </p:tav>
                                        <p:tav tm="100000">
                                          <p:val>
                                            <p:strVal val="#ppt_w"/>
                                          </p:val>
                                        </p:tav>
                                      </p:tavLst>
                                    </p:anim>
                                    <p:anim calcmode="lin" valueType="num">
                                      <p:cBhvr>
                                        <p:cTn id="54" dur="1000" fill="hold"/>
                                        <p:tgtEl>
                                          <p:spTgt spid="10"/>
                                        </p:tgtEl>
                                        <p:attrNameLst>
                                          <p:attrName>ppt_h</p:attrName>
                                        </p:attrNameLst>
                                      </p:cBhvr>
                                      <p:tavLst>
                                        <p:tav tm="0">
                                          <p:val>
                                            <p:fltVal val="0"/>
                                          </p:val>
                                        </p:tav>
                                        <p:tav tm="100000">
                                          <p:val>
                                            <p:strVal val="#ppt_h"/>
                                          </p:val>
                                        </p:tav>
                                      </p:tavLst>
                                    </p:anim>
                                    <p:anim calcmode="lin" valueType="num">
                                      <p:cBhvr>
                                        <p:cTn id="55" dur="1000" fill="hold"/>
                                        <p:tgtEl>
                                          <p:spTgt spid="10"/>
                                        </p:tgtEl>
                                        <p:attrNameLst>
                                          <p:attrName>style.rotation</p:attrName>
                                        </p:attrNameLst>
                                      </p:cBhvr>
                                      <p:tavLst>
                                        <p:tav tm="0">
                                          <p:val>
                                            <p:fltVal val="90"/>
                                          </p:val>
                                        </p:tav>
                                        <p:tav tm="100000">
                                          <p:val>
                                            <p:fltVal val="0"/>
                                          </p:val>
                                        </p:tav>
                                      </p:tavLst>
                                    </p:anim>
                                    <p:animEffect transition="in" filter="fade">
                                      <p:cBhvr>
                                        <p:cTn id="5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cture showing credit cards spread out on the ta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297112"/>
            <a:ext cx="3377241"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How Do I Lose Good Credit?</a:t>
            </a:r>
            <a:endParaRPr lang="en-US" dirty="0"/>
          </a:p>
        </p:txBody>
      </p:sp>
      <p:sp>
        <p:nvSpPr>
          <p:cNvPr id="4" name="Content Placeholder 2"/>
          <p:cNvSpPr txBox="1">
            <a:spLocks/>
          </p:cNvSpPr>
          <p:nvPr/>
        </p:nvSpPr>
        <p:spPr>
          <a:xfrm>
            <a:off x="1676400" y="1828800"/>
            <a:ext cx="3962400" cy="3962400"/>
          </a:xfrm>
          <a:prstGeom prst="rect">
            <a:avLst/>
          </a:prstGeom>
        </p:spPr>
        <p:txBody>
          <a:bodyPr vert="horz" lIns="91440" tIns="45720" rIns="91440" bIns="45720" rtlCol="0">
            <a:normAutofit fontScale="92500"/>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US" smtClean="0">
                <a:cs typeface="Times New Roman" pitchFamily="18" charset="0"/>
              </a:rPr>
              <a:t>Making late payments.</a:t>
            </a:r>
          </a:p>
          <a:p>
            <a:pPr>
              <a:lnSpc>
                <a:spcPct val="110000"/>
              </a:lnSpc>
            </a:pPr>
            <a:r>
              <a:rPr lang="en-US" smtClean="0">
                <a:cs typeface="Times New Roman" pitchFamily="18" charset="0"/>
              </a:rPr>
              <a:t>Exceeding the credit limit on your credit card.</a:t>
            </a:r>
          </a:p>
          <a:p>
            <a:pPr>
              <a:lnSpc>
                <a:spcPct val="110000"/>
              </a:lnSpc>
            </a:pPr>
            <a:r>
              <a:rPr lang="en-US" smtClean="0">
                <a:cs typeface="Times New Roman" pitchFamily="18" charset="0"/>
              </a:rPr>
              <a:t>Writing bad checks.</a:t>
            </a:r>
          </a:p>
          <a:p>
            <a:pPr>
              <a:lnSpc>
                <a:spcPct val="110000"/>
              </a:lnSpc>
            </a:pPr>
            <a:r>
              <a:rPr lang="en-US" smtClean="0">
                <a:cs typeface="Times New Roman" pitchFamily="18" charset="0"/>
              </a:rPr>
              <a:t>Defaulting on a loan.</a:t>
            </a:r>
          </a:p>
          <a:p>
            <a:pPr>
              <a:lnSpc>
                <a:spcPct val="110000"/>
              </a:lnSpc>
            </a:pPr>
            <a:r>
              <a:rPr lang="en-US" smtClean="0">
                <a:cs typeface="Times New Roman" pitchFamily="18" charset="0"/>
              </a:rPr>
              <a:t>Filing for bankruptcy</a:t>
            </a:r>
            <a:r>
              <a:rPr lang="en-US" smtClean="0"/>
              <a:t>.</a:t>
            </a:r>
          </a:p>
          <a:p>
            <a:pPr>
              <a:lnSpc>
                <a:spcPct val="110000"/>
              </a:lnSpc>
            </a:pPr>
            <a:r>
              <a:rPr lang="en-US" smtClean="0"/>
              <a:t>Identity Theft (learn how to </a:t>
            </a:r>
            <a:r>
              <a:rPr lang="en-US" smtClean="0">
                <a:hlinkClick r:id="rId4"/>
              </a:rPr>
              <a:t>safeguard yourself</a:t>
            </a:r>
            <a:r>
              <a:rPr lang="en-US" smtClean="0"/>
              <a:t>)</a:t>
            </a:r>
          </a:p>
          <a:p>
            <a:pPr>
              <a:buFont typeface="Wingdings 2" pitchFamily="18" charset="2"/>
              <a:buNone/>
            </a:pPr>
            <a:endParaRPr lang="en-US" dirty="0" smtClean="0"/>
          </a:p>
        </p:txBody>
      </p:sp>
      <p:sp>
        <p:nvSpPr>
          <p:cNvPr id="6" name="TextBox 5"/>
          <p:cNvSpPr txBox="1"/>
          <p:nvPr/>
        </p:nvSpPr>
        <p:spPr>
          <a:xfrm>
            <a:off x="5562600" y="5943600"/>
            <a:ext cx="3048000" cy="369332"/>
          </a:xfrm>
          <a:prstGeom prst="rect">
            <a:avLst/>
          </a:prstGeom>
          <a:noFill/>
        </p:spPr>
        <p:txBody>
          <a:bodyPr wrap="square" rtlCol="0">
            <a:spAutoFit/>
          </a:bodyPr>
          <a:lstStyle/>
          <a:p>
            <a:pPr algn="r"/>
            <a:r>
              <a:rPr lang="en-US" dirty="0" smtClean="0">
                <a:latin typeface="+mn-lt"/>
                <a:hlinkClick r:id="rId5"/>
              </a:rPr>
              <a:t>Credit Card Smarts</a:t>
            </a:r>
            <a:endParaRPr lang="en-US" dirty="0">
              <a:latin typeface="+mn-lt"/>
            </a:endParaRPr>
          </a:p>
        </p:txBody>
      </p:sp>
    </p:spTree>
    <p:extLst>
      <p:ext uri="{BB962C8B-B14F-4D97-AF65-F5344CB8AC3E}">
        <p14:creationId xmlns:p14="http://schemas.microsoft.com/office/powerpoint/2010/main" val="29668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700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par>
                                <p:cTn id="8" presetID="26" presetClass="emph" presetSubtype="0" fill="hold" nodeType="withEffect">
                                  <p:stCondLst>
                                    <p:cond delay="8600"/>
                                  </p:stCondLst>
                                  <p:childTnLst>
                                    <p:animEffect transition="out" filter="fade">
                                      <p:cBhvr>
                                        <p:cTn id="9" dur="500" tmFilter="0, 0; .2, .5; .8, .5; 1, 0"/>
                                        <p:tgtEl>
                                          <p:spTgt spid="4">
                                            <p:txEl>
                                              <p:pRg st="1" end="1"/>
                                            </p:txEl>
                                          </p:spTgt>
                                        </p:tgtEl>
                                      </p:cBhvr>
                                    </p:animEffect>
                                    <p:animScale>
                                      <p:cBhvr>
                                        <p:cTn id="10" dur="250" autoRev="1" fill="hold"/>
                                        <p:tgtEl>
                                          <p:spTgt spid="4">
                                            <p:txEl>
                                              <p:pRg st="1" end="1"/>
                                            </p:txEl>
                                          </p:spTgt>
                                        </p:tgtEl>
                                      </p:cBhvr>
                                      <p:by x="105000" y="105000"/>
                                    </p:animScale>
                                  </p:childTnLst>
                                </p:cTn>
                              </p:par>
                              <p:par>
                                <p:cTn id="11" presetID="26" presetClass="emph" presetSubtype="0" fill="hold" nodeType="withEffect">
                                  <p:stCondLst>
                                    <p:cond delay="10000"/>
                                  </p:stCondLst>
                                  <p:childTnLst>
                                    <p:animEffect transition="out" filter="fade">
                                      <p:cBhvr>
                                        <p:cTn id="12" dur="500" tmFilter="0, 0; .2, .5; .8, .5; 1, 0"/>
                                        <p:tgtEl>
                                          <p:spTgt spid="4">
                                            <p:txEl>
                                              <p:pRg st="2" end="2"/>
                                            </p:txEl>
                                          </p:spTgt>
                                        </p:tgtEl>
                                      </p:cBhvr>
                                    </p:animEffect>
                                    <p:animScale>
                                      <p:cBhvr>
                                        <p:cTn id="13" dur="250" autoRev="1" fill="hold"/>
                                        <p:tgtEl>
                                          <p:spTgt spid="4">
                                            <p:txEl>
                                              <p:pRg st="2" end="2"/>
                                            </p:txEl>
                                          </p:spTgt>
                                        </p:tgtEl>
                                      </p:cBhvr>
                                      <p:by x="105000" y="105000"/>
                                    </p:animScale>
                                  </p:childTnLst>
                                </p:cTn>
                              </p:par>
                              <p:par>
                                <p:cTn id="14" presetID="26" presetClass="emph" presetSubtype="0" fill="hold" nodeType="withEffect">
                                  <p:stCondLst>
                                    <p:cond delay="11600"/>
                                  </p:stCondLst>
                                  <p:childTnLst>
                                    <p:animEffect transition="out" filter="fade">
                                      <p:cBhvr>
                                        <p:cTn id="15" dur="500" tmFilter="0, 0; .2, .5; .8, .5; 1, 0"/>
                                        <p:tgtEl>
                                          <p:spTgt spid="4">
                                            <p:txEl>
                                              <p:pRg st="3" end="3"/>
                                            </p:txEl>
                                          </p:spTgt>
                                        </p:tgtEl>
                                      </p:cBhvr>
                                    </p:animEffect>
                                    <p:animScale>
                                      <p:cBhvr>
                                        <p:cTn id="16" dur="250" autoRev="1" fill="hold"/>
                                        <p:tgtEl>
                                          <p:spTgt spid="4">
                                            <p:txEl>
                                              <p:pRg st="3" end="3"/>
                                            </p:txEl>
                                          </p:spTgt>
                                        </p:tgtEl>
                                      </p:cBhvr>
                                      <p:by x="105000" y="105000"/>
                                    </p:animScale>
                                  </p:childTnLst>
                                </p:cTn>
                              </p:par>
                              <p:par>
                                <p:cTn id="17" presetID="26" presetClass="emph" presetSubtype="0" fill="hold" nodeType="withEffect">
                                  <p:stCondLst>
                                    <p:cond delay="14200"/>
                                  </p:stCondLst>
                                  <p:childTnLst>
                                    <p:animEffect transition="out" filter="fade">
                                      <p:cBhvr>
                                        <p:cTn id="18" dur="500" tmFilter="0, 0; .2, .5; .8, .5; 1, 0"/>
                                        <p:tgtEl>
                                          <p:spTgt spid="4">
                                            <p:txEl>
                                              <p:pRg st="4" end="4"/>
                                            </p:txEl>
                                          </p:spTgt>
                                        </p:tgtEl>
                                      </p:cBhvr>
                                    </p:animEffect>
                                    <p:animScale>
                                      <p:cBhvr>
                                        <p:cTn id="19" dur="250" autoRev="1" fill="hold"/>
                                        <p:tgtEl>
                                          <p:spTgt spid="4">
                                            <p:txEl>
                                              <p:pRg st="4" end="4"/>
                                            </p:txEl>
                                          </p:spTgt>
                                        </p:tgtEl>
                                      </p:cBhvr>
                                      <p:by x="105000" y="105000"/>
                                    </p:animScale>
                                  </p:childTnLst>
                                </p:cTn>
                              </p:par>
                              <p:par>
                                <p:cTn id="20" presetID="26" presetClass="emph" presetSubtype="0" fill="hold" nodeType="withEffect">
                                  <p:stCondLst>
                                    <p:cond delay="16500"/>
                                  </p:stCondLst>
                                  <p:childTnLst>
                                    <p:animEffect transition="out" filter="fade">
                                      <p:cBhvr>
                                        <p:cTn id="21" dur="500" tmFilter="0, 0; .2, .5; .8, .5; 1, 0"/>
                                        <p:tgtEl>
                                          <p:spTgt spid="4">
                                            <p:txEl>
                                              <p:pRg st="5" end="5"/>
                                            </p:txEl>
                                          </p:spTgt>
                                        </p:tgtEl>
                                      </p:cBhvr>
                                    </p:animEffect>
                                    <p:animScale>
                                      <p:cBhvr>
                                        <p:cTn id="22" dur="250" autoRev="1" fill="hold"/>
                                        <p:tgtEl>
                                          <p:spTgt spid="4">
                                            <p:txEl>
                                              <p:pRg st="5" end="5"/>
                                            </p:txEl>
                                          </p:spTgt>
                                        </p:tgtEl>
                                      </p:cBhvr>
                                      <p:by x="105000" y="105000"/>
                                    </p:animScale>
                                  </p:childTnLst>
                                </p:cTn>
                              </p:par>
                              <p:par>
                                <p:cTn id="23" presetID="45" presetClass="entr" presetSubtype="0" fill="hold" nodeType="withEffect">
                                  <p:stCondLst>
                                    <p:cond delay="220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anim calcmode="lin" valueType="num">
                                      <p:cBhvr>
                                        <p:cTn id="26" dur="2000" fill="hold"/>
                                        <p:tgtEl>
                                          <p:spTgt spid="5"/>
                                        </p:tgtEl>
                                        <p:attrNameLst>
                                          <p:attrName>ppt_w</p:attrName>
                                        </p:attrNameLst>
                                      </p:cBhvr>
                                      <p:tavLst>
                                        <p:tav tm="0" fmla="#ppt_w*sin(2.5*pi*$)">
                                          <p:val>
                                            <p:fltVal val="0"/>
                                          </p:val>
                                        </p:tav>
                                        <p:tav tm="100000">
                                          <p:val>
                                            <p:fltVal val="1"/>
                                          </p:val>
                                        </p:tav>
                                      </p:tavLst>
                                    </p:anim>
                                    <p:anim calcmode="lin" valueType="num">
                                      <p:cBhvr>
                                        <p:cTn id="2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If I Have Bad Credit?</a:t>
            </a:r>
            <a:endParaRPr lang="en-US" dirty="0"/>
          </a:p>
        </p:txBody>
      </p:sp>
      <p:sp>
        <p:nvSpPr>
          <p:cNvPr id="4" name="Content Placeholder 2"/>
          <p:cNvSpPr>
            <a:spLocks noGrp="1"/>
          </p:cNvSpPr>
          <p:nvPr>
            <p:ph idx="1"/>
          </p:nvPr>
        </p:nvSpPr>
        <p:spPr>
          <a:xfrm>
            <a:off x="1524000" y="2057400"/>
            <a:ext cx="7620000" cy="3886200"/>
          </a:xfrm>
        </p:spPr>
        <p:txBody>
          <a:bodyPr/>
          <a:lstStyle/>
          <a:p>
            <a:pPr eaLnBrk="1" hangingPunct="1"/>
            <a:r>
              <a:rPr lang="en-US" sz="2200" dirty="0" smtClean="0">
                <a:cs typeface="Times New Roman" pitchFamily="18" charset="0"/>
              </a:rPr>
              <a:t>You may not be able to rent an apartment</a:t>
            </a:r>
          </a:p>
          <a:p>
            <a:pPr eaLnBrk="1" hangingPunct="1"/>
            <a:r>
              <a:rPr lang="en-US" sz="2200" dirty="0" smtClean="0">
                <a:cs typeface="Times New Roman" pitchFamily="18" charset="0"/>
              </a:rPr>
              <a:t>You won’t be able to buy a house</a:t>
            </a:r>
          </a:p>
          <a:p>
            <a:pPr eaLnBrk="1" hangingPunct="1"/>
            <a:r>
              <a:rPr lang="en-US" sz="2200" dirty="0" smtClean="0">
                <a:cs typeface="Times New Roman" pitchFamily="18" charset="0"/>
              </a:rPr>
              <a:t>You may not be able to purchase or lease a car</a:t>
            </a:r>
          </a:p>
          <a:p>
            <a:pPr eaLnBrk="1" hangingPunct="1"/>
            <a:r>
              <a:rPr lang="en-US" sz="2200" dirty="0" smtClean="0">
                <a:cs typeface="Times New Roman" pitchFamily="18" charset="0"/>
              </a:rPr>
              <a:t>You may not be able to obtain other forms of credit</a:t>
            </a:r>
          </a:p>
          <a:p>
            <a:pPr eaLnBrk="1" hangingPunct="1"/>
            <a:r>
              <a:rPr lang="en-US" sz="2200" dirty="0" smtClean="0">
                <a:cs typeface="Times New Roman" pitchFamily="18" charset="0"/>
              </a:rPr>
              <a:t>If you are able to get credit, you will pay very high interest rates</a:t>
            </a:r>
          </a:p>
          <a:p>
            <a:pPr eaLnBrk="1" hangingPunct="1"/>
            <a:r>
              <a:rPr lang="en-US" sz="2200" dirty="0" smtClean="0">
                <a:cs typeface="Times New Roman" pitchFamily="18" charset="0"/>
              </a:rPr>
              <a:t>You can be turned down for a job</a:t>
            </a:r>
          </a:p>
          <a:p>
            <a:pPr eaLnBrk="1" hangingPunct="1"/>
            <a:r>
              <a:rPr lang="en-US" sz="2200" dirty="0" smtClean="0">
                <a:cs typeface="Times New Roman" pitchFamily="18" charset="0"/>
              </a:rPr>
              <a:t>It’s like getting a bad grade – it stays on your permanent record</a:t>
            </a:r>
          </a:p>
          <a:p>
            <a:pPr eaLnBrk="1" hangingPunct="1">
              <a:buFont typeface="Wingdings 2" pitchFamily="18" charset="2"/>
              <a:buNone/>
            </a:pPr>
            <a:endParaRPr lang="en-US" dirty="0" smtClean="0"/>
          </a:p>
        </p:txBody>
      </p:sp>
      <p:sp>
        <p:nvSpPr>
          <p:cNvPr id="5" name="TextBox 4"/>
          <p:cNvSpPr txBox="1"/>
          <p:nvPr/>
        </p:nvSpPr>
        <p:spPr>
          <a:xfrm>
            <a:off x="5257800" y="5997473"/>
            <a:ext cx="3352800" cy="369332"/>
          </a:xfrm>
          <a:prstGeom prst="rect">
            <a:avLst/>
          </a:prstGeom>
          <a:noFill/>
        </p:spPr>
        <p:txBody>
          <a:bodyPr wrap="square" rtlCol="0">
            <a:spAutoFit/>
          </a:bodyPr>
          <a:lstStyle/>
          <a:p>
            <a:pPr algn="r"/>
            <a:r>
              <a:rPr lang="en-US" smtClean="0">
                <a:hlinkClick r:id="rId3"/>
              </a:rPr>
              <a:t>Credit History and School</a:t>
            </a:r>
            <a:endParaRPr lang="en-US" dirty="0"/>
          </a:p>
        </p:txBody>
      </p:sp>
    </p:spTree>
    <p:extLst>
      <p:ext uri="{BB962C8B-B14F-4D97-AF65-F5344CB8AC3E}">
        <p14:creationId xmlns:p14="http://schemas.microsoft.com/office/powerpoint/2010/main" val="166692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50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75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650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75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4">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780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75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6" dur="750" fill="hold"/>
                                        <p:tgtEl>
                                          <p:spTgt spid="4">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1020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75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0" dur="750" fill="hold"/>
                                        <p:tgtEl>
                                          <p:spTgt spid="4">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1200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75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4" dur="750" fill="hold"/>
                                        <p:tgtEl>
                                          <p:spTgt spid="4">
                                            <p:txEl>
                                              <p:pRg st="4" end="4"/>
                                            </p:txEl>
                                          </p:spTgt>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1350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75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28" dur="750" fill="hold"/>
                                        <p:tgtEl>
                                          <p:spTgt spid="4">
                                            <p:txEl>
                                              <p:pRg st="5" end="5"/>
                                            </p:txEl>
                                          </p:spTgt>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1500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75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32" dur="750" fill="hold"/>
                                        <p:tgtEl>
                                          <p:spTgt spid="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Access My Credit Report?</a:t>
            </a:r>
            <a:endParaRPr lang="en-US" dirty="0"/>
          </a:p>
        </p:txBody>
      </p:sp>
      <p:sp>
        <p:nvSpPr>
          <p:cNvPr id="4" name="Content Placeholder 2"/>
          <p:cNvSpPr txBox="1">
            <a:spLocks/>
          </p:cNvSpPr>
          <p:nvPr/>
        </p:nvSpPr>
        <p:spPr>
          <a:xfrm>
            <a:off x="1676400" y="2209800"/>
            <a:ext cx="7162800" cy="312420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cs typeface="Times New Roman" pitchFamily="18" charset="0"/>
              </a:rPr>
              <a:t>Once a year you may receive a free copy of your credit report from each of the three major credit reporting agencies: </a:t>
            </a:r>
          </a:p>
          <a:p>
            <a:pPr lvl="1"/>
            <a:r>
              <a:rPr lang="en-US" dirty="0" smtClean="0">
                <a:cs typeface="Times New Roman" pitchFamily="18" charset="0"/>
              </a:rPr>
              <a:t>Equifax</a:t>
            </a:r>
          </a:p>
          <a:p>
            <a:pPr lvl="1"/>
            <a:r>
              <a:rPr lang="en-US" dirty="0" smtClean="0">
                <a:cs typeface="Times New Roman" pitchFamily="18" charset="0"/>
              </a:rPr>
              <a:t>TransUnion</a:t>
            </a:r>
          </a:p>
          <a:p>
            <a:pPr lvl="1"/>
            <a:r>
              <a:rPr lang="en-US" dirty="0" smtClean="0">
                <a:cs typeface="Times New Roman" pitchFamily="18" charset="0"/>
              </a:rPr>
              <a:t>Experian</a:t>
            </a:r>
          </a:p>
          <a:p>
            <a:r>
              <a:rPr lang="en-US" dirty="0" smtClean="0">
                <a:cs typeface="Times New Roman" pitchFamily="18" charset="0"/>
              </a:rPr>
              <a:t>You may also dispute any inaccuracies you find</a:t>
            </a:r>
          </a:p>
          <a:p>
            <a:pPr>
              <a:buFont typeface="Wingdings 2" pitchFamily="18" charset="2"/>
              <a:buNone/>
            </a:pPr>
            <a:endParaRPr lang="en-US" dirty="0" smtClean="0"/>
          </a:p>
        </p:txBody>
      </p:sp>
      <p:sp>
        <p:nvSpPr>
          <p:cNvPr id="5" name="TextBox 4"/>
          <p:cNvSpPr txBox="1"/>
          <p:nvPr/>
        </p:nvSpPr>
        <p:spPr>
          <a:xfrm>
            <a:off x="3810000" y="5791200"/>
            <a:ext cx="4876800" cy="646331"/>
          </a:xfrm>
          <a:prstGeom prst="rect">
            <a:avLst/>
          </a:prstGeom>
          <a:noFill/>
        </p:spPr>
        <p:txBody>
          <a:bodyPr wrap="square" rtlCol="0">
            <a:spAutoFit/>
          </a:bodyPr>
          <a:lstStyle/>
          <a:p>
            <a:pPr algn="r"/>
            <a:r>
              <a:rPr lang="en-US" dirty="0" smtClean="0">
                <a:latin typeface="+mn-lt"/>
                <a:hlinkClick r:id="rId3"/>
              </a:rPr>
              <a:t>Request Annual Credit Report</a:t>
            </a:r>
            <a:endParaRPr lang="en-US" dirty="0" smtClean="0">
              <a:latin typeface="+mn-lt"/>
            </a:endParaRPr>
          </a:p>
          <a:p>
            <a:pPr algn="r"/>
            <a:r>
              <a:rPr lang="en-US" dirty="0" smtClean="0">
                <a:latin typeface="+mn-lt"/>
                <a:hlinkClick r:id="rId4"/>
              </a:rPr>
              <a:t>Keeping on Top of Your Credit Report</a:t>
            </a:r>
            <a:endParaRPr lang="en-US" dirty="0">
              <a:latin typeface="+mn-lt"/>
            </a:endParaRPr>
          </a:p>
        </p:txBody>
      </p:sp>
    </p:spTree>
    <p:extLst>
      <p:ext uri="{BB962C8B-B14F-4D97-AF65-F5344CB8AC3E}">
        <p14:creationId xmlns:p14="http://schemas.microsoft.com/office/powerpoint/2010/main" val="315175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42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75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500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75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4">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600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75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6" dur="750" fill="hold"/>
                                        <p:tgtEl>
                                          <p:spTgt spid="4">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700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75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0" dur="750" fill="hold"/>
                                        <p:tgtEl>
                                          <p:spTgt spid="4">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1150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75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4" dur="75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par>
                          <p:cTn id="25" fill="hold">
                            <p:stCondLst>
                              <p:cond delay="12250"/>
                            </p:stCondLst>
                            <p:childTnLst>
                              <p:par>
                                <p:cTn id="26" presetID="10" presetClass="entr" presetSubtype="0" fill="hold" grpId="0" nodeType="afterEffect">
                                  <p:stCondLst>
                                    <p:cond delay="10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85800"/>
            <a:ext cx="6858000" cy="1401762"/>
          </a:xfrm>
        </p:spPr>
        <p:txBody>
          <a:bodyPr/>
          <a:lstStyle/>
          <a:p>
            <a:r>
              <a:rPr lang="en-US" dirty="0" smtClean="0"/>
              <a:t>Feeling Overwhelmed?</a:t>
            </a:r>
            <a:endParaRPr lang="en-US" dirty="0"/>
          </a:p>
        </p:txBody>
      </p:sp>
      <p:sp>
        <p:nvSpPr>
          <p:cNvPr id="4" name="Rectangle 1036"/>
          <p:cNvSpPr txBox="1">
            <a:spLocks noChangeArrowheads="1"/>
          </p:cNvSpPr>
          <p:nvPr/>
        </p:nvSpPr>
        <p:spPr>
          <a:xfrm>
            <a:off x="2057400" y="1905000"/>
            <a:ext cx="6830209" cy="3851429"/>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Ask for help</a:t>
            </a:r>
          </a:p>
          <a:p>
            <a:r>
              <a:rPr lang="en-US" dirty="0" smtClean="0"/>
              <a:t>Call at the first sign of trouble</a:t>
            </a:r>
          </a:p>
          <a:p>
            <a:pPr lvl="1"/>
            <a:r>
              <a:rPr lang="en-US" dirty="0" smtClean="0"/>
              <a:t>Denial of credit</a:t>
            </a:r>
          </a:p>
          <a:p>
            <a:pPr lvl="1"/>
            <a:r>
              <a:rPr lang="en-US" dirty="0" smtClean="0"/>
              <a:t>Credit cards that are maxed out</a:t>
            </a:r>
          </a:p>
          <a:p>
            <a:pPr lvl="1"/>
            <a:r>
              <a:rPr lang="en-US" dirty="0" smtClean="0"/>
              <a:t>Borrowing money to pay bills</a:t>
            </a:r>
          </a:p>
          <a:p>
            <a:pPr lvl="1"/>
            <a:r>
              <a:rPr lang="en-US" dirty="0" smtClean="0"/>
              <a:t>Paying only the minimum</a:t>
            </a:r>
          </a:p>
          <a:p>
            <a:r>
              <a:rPr lang="en-US" dirty="0" smtClean="0"/>
              <a:t>Contact your student loan provider</a:t>
            </a:r>
          </a:p>
          <a:p>
            <a:r>
              <a:rPr lang="en-US" dirty="0" smtClean="0"/>
              <a:t>Work out a plan to repay</a:t>
            </a:r>
          </a:p>
          <a:p>
            <a:r>
              <a:rPr lang="en-US" dirty="0" smtClean="0"/>
              <a:t>Contact a Consumer Credit Counselor </a:t>
            </a:r>
          </a:p>
          <a:p>
            <a:pPr lvl="2"/>
            <a:endParaRPr lang="en-US" dirty="0" smtClean="0"/>
          </a:p>
          <a:p>
            <a:endParaRPr lang="en-US" dirty="0" smtClean="0"/>
          </a:p>
        </p:txBody>
      </p:sp>
    </p:spTree>
    <p:extLst>
      <p:ext uri="{BB962C8B-B14F-4D97-AF65-F5344CB8AC3E}">
        <p14:creationId xmlns:p14="http://schemas.microsoft.com/office/powerpoint/2010/main" val="278323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750"/>
                                        <p:tgtEl>
                                          <p:spTgt spid="4">
                                            <p:txEl>
                                              <p:pRg st="1" end="1"/>
                                            </p:txEl>
                                          </p:spTgt>
                                        </p:tgtEl>
                                      </p:cBhvr>
                                    </p:animEffect>
                                  </p:childTnLst>
                                </p:cTn>
                              </p:par>
                              <p:par>
                                <p:cTn id="11" presetID="10" presetClass="entr" presetSubtype="0" fill="hold" grpId="0" nodeType="withEffect">
                                  <p:stCondLst>
                                    <p:cond delay="50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750"/>
                                        <p:tgtEl>
                                          <p:spTgt spid="4">
                                            <p:txEl>
                                              <p:pRg st="2" end="2"/>
                                            </p:txEl>
                                          </p:spTgt>
                                        </p:tgtEl>
                                      </p:cBhvr>
                                    </p:animEffect>
                                  </p:childTnLst>
                                </p:cTn>
                              </p:par>
                              <p:par>
                                <p:cTn id="14" presetID="10" presetClass="entr" presetSubtype="0" fill="hold" grpId="0" nodeType="withEffect">
                                  <p:stCondLst>
                                    <p:cond delay="650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750"/>
                                        <p:tgtEl>
                                          <p:spTgt spid="4">
                                            <p:txEl>
                                              <p:pRg st="3" end="3"/>
                                            </p:txEl>
                                          </p:spTgt>
                                        </p:tgtEl>
                                      </p:cBhvr>
                                    </p:animEffect>
                                  </p:childTnLst>
                                </p:cTn>
                              </p:par>
                              <p:par>
                                <p:cTn id="17" presetID="10" presetClass="entr" presetSubtype="0" fill="hold" grpId="0" nodeType="withEffect">
                                  <p:stCondLst>
                                    <p:cond delay="820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750"/>
                                        <p:tgtEl>
                                          <p:spTgt spid="4">
                                            <p:txEl>
                                              <p:pRg st="4" end="4"/>
                                            </p:txEl>
                                          </p:spTgt>
                                        </p:tgtEl>
                                      </p:cBhvr>
                                    </p:animEffect>
                                  </p:childTnLst>
                                </p:cTn>
                              </p:par>
                              <p:par>
                                <p:cTn id="20" presetID="10" presetClass="entr" presetSubtype="0" fill="hold" grpId="0" nodeType="withEffect">
                                  <p:stCondLst>
                                    <p:cond delay="1060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750"/>
                                        <p:tgtEl>
                                          <p:spTgt spid="4">
                                            <p:txEl>
                                              <p:pRg st="5" end="5"/>
                                            </p:txEl>
                                          </p:spTgt>
                                        </p:tgtEl>
                                      </p:cBhvr>
                                    </p:animEffect>
                                  </p:childTnLst>
                                </p:cTn>
                              </p:par>
                              <p:par>
                                <p:cTn id="23" presetID="10" presetClass="entr" presetSubtype="0" fill="hold" grpId="0" nodeType="withEffect">
                                  <p:stCondLst>
                                    <p:cond delay="1620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750"/>
                                        <p:tgtEl>
                                          <p:spTgt spid="4">
                                            <p:txEl>
                                              <p:pRg st="6" end="6"/>
                                            </p:txEl>
                                          </p:spTgt>
                                        </p:tgtEl>
                                      </p:cBhvr>
                                    </p:animEffect>
                                  </p:childTnLst>
                                </p:cTn>
                              </p:par>
                              <p:par>
                                <p:cTn id="26" presetID="10" presetClass="entr" presetSubtype="0" fill="hold" grpId="0" nodeType="withEffect">
                                  <p:stCondLst>
                                    <p:cond delay="2050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750"/>
                                        <p:tgtEl>
                                          <p:spTgt spid="4">
                                            <p:txEl>
                                              <p:pRg st="7" end="7"/>
                                            </p:txEl>
                                          </p:spTgt>
                                        </p:tgtEl>
                                      </p:cBhvr>
                                    </p:animEffect>
                                  </p:childTnLst>
                                </p:cTn>
                              </p:par>
                              <p:par>
                                <p:cTn id="29" presetID="10" presetClass="entr" presetSubtype="0" fill="hold" grpId="0" nodeType="withEffect">
                                  <p:stCondLst>
                                    <p:cond delay="2400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75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265022"/>
            <a:ext cx="3119593" cy="2793570"/>
          </a:xfrm>
          <a:prstGeom prst="rect">
            <a:avLst/>
          </a:prstGeom>
        </p:spPr>
      </p:pic>
      <p:sp>
        <p:nvSpPr>
          <p:cNvPr id="2" name="Title 1"/>
          <p:cNvSpPr>
            <a:spLocks noGrp="1"/>
          </p:cNvSpPr>
          <p:nvPr>
            <p:ph type="title"/>
          </p:nvPr>
        </p:nvSpPr>
        <p:spPr/>
        <p:txBody>
          <a:bodyPr/>
          <a:lstStyle/>
          <a:p>
            <a:r>
              <a:rPr lang="en-US" dirty="0" smtClean="0"/>
              <a:t>The Choice is Yours</a:t>
            </a:r>
            <a:endParaRPr lang="en-US" dirty="0"/>
          </a:p>
        </p:txBody>
      </p:sp>
      <p:sp>
        <p:nvSpPr>
          <p:cNvPr id="6" name="TextBox 4"/>
          <p:cNvSpPr txBox="1">
            <a:spLocks noChangeArrowheads="1"/>
          </p:cNvSpPr>
          <p:nvPr/>
        </p:nvSpPr>
        <p:spPr bwMode="auto">
          <a:xfrm>
            <a:off x="4343400" y="3886200"/>
            <a:ext cx="10668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	</a:t>
            </a:r>
            <a:r>
              <a:rPr lang="en-US" sz="4400" b="1" dirty="0"/>
              <a:t>OR</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092" t="15080" r="13635" b="3102"/>
          <a:stretch/>
        </p:blipFill>
        <p:spPr>
          <a:xfrm>
            <a:off x="5865900" y="2294869"/>
            <a:ext cx="3278100" cy="3470931"/>
          </a:xfrm>
          <a:prstGeom prst="rect">
            <a:avLst/>
          </a:prstGeom>
        </p:spPr>
      </p:pic>
      <p:pic>
        <p:nvPicPr>
          <p:cNvPr id="9" name="Picture 4" descr="Feed the Pig Logos_1"/>
          <p:cNvPicPr>
            <a:picLocks noChangeAspect="1" noChangeArrowheads="1"/>
          </p:cNvPicPr>
          <p:nvPr/>
        </p:nvPicPr>
        <p:blipFill>
          <a:blip r:embed="rId5" cstate="print">
            <a:extLst>
              <a:ext uri="{28A0092B-C50C-407E-A947-70E740481C1C}">
                <a14:useLocalDpi xmlns:a14="http://schemas.microsoft.com/office/drawing/2010/main" val="0"/>
              </a:ext>
            </a:extLst>
          </a:blip>
          <a:srcRect b="71085"/>
          <a:stretch>
            <a:fillRect/>
          </a:stretch>
        </p:blipFill>
        <p:spPr bwMode="auto">
          <a:xfrm>
            <a:off x="2069306" y="5963808"/>
            <a:ext cx="6376988"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148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609600"/>
            <a:ext cx="6858000" cy="990600"/>
          </a:xfrm>
        </p:spPr>
        <p:txBody>
          <a:bodyPr/>
          <a:lstStyle/>
          <a:p>
            <a:r>
              <a:rPr lang="en-US" dirty="0" smtClean="0"/>
              <a:t>Questions?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486" y="1757362"/>
            <a:ext cx="4154228" cy="4248150"/>
          </a:xfrm>
          <a:prstGeom prst="rect">
            <a:avLst/>
          </a:prstGeom>
        </p:spPr>
      </p:pic>
    </p:spTree>
    <p:extLst>
      <p:ext uri="{BB962C8B-B14F-4D97-AF65-F5344CB8AC3E}">
        <p14:creationId xmlns:p14="http://schemas.microsoft.com/office/powerpoint/2010/main" val="3015608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of several piggy banks depicting finances and saving for college."/>
          <p:cNvPicPr preferRelativeResize="0">
            <a:picLocks noChangeAspect="1" noChangeArrowheads="1"/>
          </p:cNvPicPr>
          <p:nvPr/>
        </p:nvPicPr>
        <p:blipFill rotWithShape="1">
          <a:blip r:embed="rId3" cstate="print">
            <a:extLst>
              <a:ext uri="{28A0092B-C50C-407E-A947-70E740481C1C}">
                <a14:useLocalDpi xmlns:a14="http://schemas.microsoft.com/office/drawing/2010/main" val="0"/>
              </a:ext>
            </a:extLst>
          </a:blip>
          <a:srcRect t="17579"/>
          <a:stretch/>
        </p:blipFill>
        <p:spPr bwMode="auto">
          <a:xfrm>
            <a:off x="0" y="1219200"/>
            <a:ext cx="9144000" cy="565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1676400"/>
            <a:ext cx="8382000" cy="1569660"/>
          </a:xfrm>
          <a:prstGeom prst="rect">
            <a:avLst/>
          </a:prstGeom>
          <a:noFill/>
        </p:spPr>
        <p:txBody>
          <a:bodyPr wrap="square" rtlCol="0">
            <a:spAutoFit/>
          </a:bodyPr>
          <a:lstStyle/>
          <a:p>
            <a:pPr algn="ctr"/>
            <a:r>
              <a:rPr lang="en-US" sz="4800" b="1" dirty="0"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You Need to Know to be Financially Literate</a:t>
            </a:r>
            <a:endParaRPr lang="en-US" sz="4800"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176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Need To Know</a:t>
            </a:r>
            <a:endParaRPr lang="en-US" dirty="0"/>
          </a:p>
        </p:txBody>
      </p:sp>
      <p:sp>
        <p:nvSpPr>
          <p:cNvPr id="3" name="Content Placeholder 2"/>
          <p:cNvSpPr>
            <a:spLocks noGrp="1"/>
          </p:cNvSpPr>
          <p:nvPr>
            <p:ph idx="1"/>
          </p:nvPr>
        </p:nvSpPr>
        <p:spPr>
          <a:xfrm>
            <a:off x="1676400" y="1981200"/>
            <a:ext cx="7315200" cy="4343400"/>
          </a:xfrm>
        </p:spPr>
        <p:txBody>
          <a:bodyPr/>
          <a:lstStyle/>
          <a:p>
            <a:r>
              <a:rPr lang="en-US" dirty="0">
                <a:cs typeface="Arial" pitchFamily="34" charset="0"/>
              </a:rPr>
              <a:t>Importance of Managing Your Money</a:t>
            </a:r>
          </a:p>
          <a:p>
            <a:r>
              <a:rPr lang="en-US" dirty="0">
                <a:cs typeface="Arial" pitchFamily="34" charset="0"/>
              </a:rPr>
              <a:t>Tracking Your Expenses</a:t>
            </a:r>
          </a:p>
          <a:p>
            <a:r>
              <a:rPr lang="en-US" dirty="0">
                <a:cs typeface="Arial" pitchFamily="34" charset="0"/>
              </a:rPr>
              <a:t>Creating a Budget</a:t>
            </a:r>
          </a:p>
          <a:p>
            <a:r>
              <a:rPr lang="en-US" dirty="0">
                <a:cs typeface="Arial" pitchFamily="34" charset="0"/>
              </a:rPr>
              <a:t>Understanding Financial Aid</a:t>
            </a:r>
          </a:p>
          <a:p>
            <a:r>
              <a:rPr lang="en-US" dirty="0">
                <a:cs typeface="Arial" pitchFamily="34" charset="0"/>
              </a:rPr>
              <a:t>Credit Card Basics</a:t>
            </a:r>
          </a:p>
          <a:p>
            <a:r>
              <a:rPr lang="en-US" dirty="0">
                <a:cs typeface="Arial" pitchFamily="34" charset="0"/>
              </a:rPr>
              <a:t>Loan Interest &amp; Repayment Calculating</a:t>
            </a:r>
          </a:p>
          <a:p>
            <a:r>
              <a:rPr lang="en-US" dirty="0">
                <a:cs typeface="Arial" pitchFamily="34" charset="0"/>
              </a:rPr>
              <a:t>Managing your Credit</a:t>
            </a:r>
          </a:p>
          <a:p>
            <a:r>
              <a:rPr lang="en-US" dirty="0">
                <a:cs typeface="Arial" pitchFamily="34" charset="0"/>
              </a:rPr>
              <a:t>Identity Theft</a:t>
            </a:r>
          </a:p>
          <a:p>
            <a:r>
              <a:rPr lang="en-US" dirty="0">
                <a:cs typeface="Arial" pitchFamily="34" charset="0"/>
              </a:rPr>
              <a:t>Accessing Resources on and off </a:t>
            </a:r>
            <a:r>
              <a:rPr lang="en-US" dirty="0" smtClean="0">
                <a:cs typeface="Arial" pitchFamily="34" charset="0"/>
              </a:rPr>
              <a:t>campus</a:t>
            </a:r>
            <a:endParaRPr lang="en-US" dirty="0">
              <a:cs typeface="Arial" pitchFamily="34" charset="0"/>
            </a:endParaRPr>
          </a:p>
        </p:txBody>
      </p:sp>
    </p:spTree>
    <p:extLst>
      <p:ext uri="{BB962C8B-B14F-4D97-AF65-F5344CB8AC3E}">
        <p14:creationId xmlns:p14="http://schemas.microsoft.com/office/powerpoint/2010/main" val="2464716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55638"/>
            <a:ext cx="6858000" cy="1401762"/>
          </a:xfrm>
        </p:spPr>
        <p:txBody>
          <a:bodyPr/>
          <a:lstStyle/>
          <a:p>
            <a:r>
              <a:rPr lang="en-US" dirty="0" smtClean="0"/>
              <a:t>Statistics Show…</a:t>
            </a:r>
            <a:endParaRPr lang="en-US" dirty="0"/>
          </a:p>
        </p:txBody>
      </p:sp>
      <p:sp>
        <p:nvSpPr>
          <p:cNvPr id="3" name="Content Placeholder 2"/>
          <p:cNvSpPr>
            <a:spLocks noGrp="1"/>
          </p:cNvSpPr>
          <p:nvPr>
            <p:ph idx="1"/>
          </p:nvPr>
        </p:nvSpPr>
        <p:spPr/>
        <p:txBody>
          <a:bodyPr/>
          <a:lstStyle/>
          <a:p>
            <a:r>
              <a:rPr lang="en-US" dirty="0" smtClean="0"/>
              <a:t>Only </a:t>
            </a:r>
            <a:r>
              <a:rPr lang="en-US" dirty="0"/>
              <a:t>59% of 18-29 year olds pay their bills on time every month.</a:t>
            </a:r>
          </a:p>
          <a:p>
            <a:pPr lvl="1"/>
            <a:r>
              <a:rPr lang="en-US" sz="1400" i="1" dirty="0"/>
              <a:t>National Foundation for Credit Counseling and MSN Money, 2008.</a:t>
            </a:r>
          </a:p>
          <a:p>
            <a:r>
              <a:rPr lang="en-US" dirty="0" smtClean="0"/>
              <a:t>Three our of every four American say they aren’t saving enough.</a:t>
            </a:r>
            <a:endParaRPr lang="en-US" dirty="0"/>
          </a:p>
          <a:p>
            <a:pPr lvl="1"/>
            <a:r>
              <a:rPr lang="en-US" sz="1400" i="1" dirty="0" smtClean="0"/>
              <a:t>Pew Research Center, 2008.</a:t>
            </a:r>
          </a:p>
          <a:p>
            <a:r>
              <a:rPr lang="en-US" dirty="0" smtClean="0"/>
              <a:t>85% </a:t>
            </a:r>
            <a:r>
              <a:rPr lang="en-US" dirty="0"/>
              <a:t>of </a:t>
            </a:r>
            <a:r>
              <a:rPr lang="en-US" dirty="0" smtClean="0"/>
              <a:t>college graduates plan to move back home after graduating.</a:t>
            </a:r>
            <a:endParaRPr lang="en-US" dirty="0"/>
          </a:p>
          <a:p>
            <a:pPr lvl="1"/>
            <a:r>
              <a:rPr lang="en-US" sz="1400" i="1" dirty="0" err="1" smtClean="0"/>
              <a:t>Twentysomething</a:t>
            </a:r>
            <a:r>
              <a:rPr lang="en-US" sz="1400" i="1" dirty="0" smtClean="0"/>
              <a:t>, </a:t>
            </a:r>
            <a:r>
              <a:rPr lang="en-US" sz="1400" i="1" dirty="0" err="1" smtClean="0"/>
              <a:t>Inc</a:t>
            </a:r>
            <a:r>
              <a:rPr lang="en-US" sz="1400" i="1" dirty="0" smtClean="0"/>
              <a:t>, 2010.</a:t>
            </a:r>
            <a:endParaRPr lang="en-US" sz="1400" i="1" dirty="0"/>
          </a:p>
          <a:p>
            <a:pPr lvl="1">
              <a:buFont typeface="Arial" panose="020B0604020202020204" pitchFamily="34" charset="0"/>
              <a:buChar char="•"/>
            </a:pPr>
            <a:endParaRPr lang="en-US" sz="1400" i="1" dirty="0"/>
          </a:p>
          <a:p>
            <a:endParaRPr lang="en-US" dirty="0"/>
          </a:p>
        </p:txBody>
      </p:sp>
    </p:spTree>
    <p:extLst>
      <p:ext uri="{BB962C8B-B14F-4D97-AF65-F5344CB8AC3E}">
        <p14:creationId xmlns:p14="http://schemas.microsoft.com/office/powerpoint/2010/main" val="369318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0429" b="15813"/>
          <a:stretch/>
        </p:blipFill>
        <p:spPr>
          <a:xfrm>
            <a:off x="1371600" y="-2273300"/>
            <a:ext cx="7987254" cy="8826500"/>
          </a:xfrm>
        </p:spPr>
      </p:pic>
      <p:sp>
        <p:nvSpPr>
          <p:cNvPr id="2" name="Title 1"/>
          <p:cNvSpPr>
            <a:spLocks noGrp="1"/>
          </p:cNvSpPr>
          <p:nvPr>
            <p:ph type="title"/>
          </p:nvPr>
        </p:nvSpPr>
        <p:spPr>
          <a:xfrm>
            <a:off x="1219200" y="2139950"/>
            <a:ext cx="3429000" cy="1600200"/>
          </a:xfrm>
        </p:spPr>
        <p:txBody>
          <a:bodyPr/>
          <a:lstStyle/>
          <a:p>
            <a:r>
              <a:rPr lang="en-US" b="1" dirty="0" smtClean="0">
                <a:solidFill>
                  <a:schemeClr val="bg1"/>
                </a:solidFill>
              </a:rPr>
              <a:t>College is Expensive!</a:t>
            </a:r>
            <a:endParaRPr lang="en-US" b="1" dirty="0">
              <a:solidFill>
                <a:schemeClr val="bg1"/>
              </a:solidFill>
            </a:endParaRPr>
          </a:p>
        </p:txBody>
      </p:sp>
    </p:spTree>
    <p:extLst>
      <p:ext uri="{BB962C8B-B14F-4D97-AF65-F5344CB8AC3E}">
        <p14:creationId xmlns:p14="http://schemas.microsoft.com/office/powerpoint/2010/main" val="1975040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How to Begin Building a Solid Financial Foundation</a:t>
            </a:r>
            <a:endParaRPr lang="en-US" sz="4000" dirty="0"/>
          </a:p>
        </p:txBody>
      </p:sp>
      <p:sp>
        <p:nvSpPr>
          <p:cNvPr id="3" name="Content Placeholder 2"/>
          <p:cNvSpPr>
            <a:spLocks noGrp="1"/>
          </p:cNvSpPr>
          <p:nvPr>
            <p:ph idx="1"/>
          </p:nvPr>
        </p:nvSpPr>
        <p:spPr/>
        <p:txBody>
          <a:bodyPr/>
          <a:lstStyle/>
          <a:p>
            <a:r>
              <a:rPr lang="en-US" dirty="0"/>
              <a:t>Ask yourself these questions:</a:t>
            </a:r>
          </a:p>
          <a:p>
            <a:pPr lvl="2"/>
            <a:r>
              <a:rPr lang="en-US" dirty="0"/>
              <a:t>What money issues have you and your family experienced?</a:t>
            </a:r>
          </a:p>
          <a:p>
            <a:pPr lvl="2"/>
            <a:r>
              <a:rPr lang="en-US" dirty="0"/>
              <a:t>Why do you experience money issues?</a:t>
            </a:r>
          </a:p>
          <a:p>
            <a:pPr lvl="2"/>
            <a:r>
              <a:rPr lang="en-US" dirty="0"/>
              <a:t>What messages have you received about money and spending?</a:t>
            </a:r>
          </a:p>
          <a:p>
            <a:pPr lvl="2"/>
            <a:r>
              <a:rPr lang="en-US" dirty="0"/>
              <a:t>Do you have a plan for how you are going to cover the cost of your education and living expenses?</a:t>
            </a:r>
          </a:p>
          <a:p>
            <a:endParaRPr lang="en-US" dirty="0"/>
          </a:p>
        </p:txBody>
      </p:sp>
    </p:spTree>
    <p:extLst>
      <p:ext uri="{BB962C8B-B14F-4D97-AF65-F5344CB8AC3E}">
        <p14:creationId xmlns:p14="http://schemas.microsoft.com/office/powerpoint/2010/main" val="199799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6858000" cy="990600"/>
          </a:xfrm>
        </p:spPr>
        <p:txBody>
          <a:bodyPr/>
          <a:lstStyle/>
          <a:p>
            <a:pPr algn="l"/>
            <a:r>
              <a:rPr lang="en-US" dirty="0" smtClean="0"/>
              <a:t>Do you have…</a:t>
            </a:r>
            <a:endParaRPr lang="en-US" dirty="0"/>
          </a:p>
        </p:txBody>
      </p:sp>
      <p:sp>
        <p:nvSpPr>
          <p:cNvPr id="3" name="Content Placeholder 2"/>
          <p:cNvSpPr>
            <a:spLocks noGrp="1"/>
          </p:cNvSpPr>
          <p:nvPr>
            <p:ph idx="1"/>
          </p:nvPr>
        </p:nvSpPr>
        <p:spPr>
          <a:xfrm>
            <a:off x="1524000" y="1600200"/>
            <a:ext cx="3581400" cy="4267201"/>
          </a:xfrm>
        </p:spPr>
        <p:txBody>
          <a:bodyPr>
            <a:normAutofit/>
          </a:bodyPr>
          <a:lstStyle/>
          <a:p>
            <a:pPr marL="0" indent="0">
              <a:buNone/>
            </a:pPr>
            <a:r>
              <a:rPr lang="en-US" sz="2200" b="1" dirty="0" smtClean="0"/>
              <a:t>Poor Financial Literacy?</a:t>
            </a:r>
          </a:p>
          <a:p>
            <a:r>
              <a:rPr lang="en-US" dirty="0" smtClean="0"/>
              <a:t>Spends </a:t>
            </a:r>
            <a:r>
              <a:rPr lang="en-US" dirty="0"/>
              <a:t>money carelessly</a:t>
            </a:r>
          </a:p>
          <a:p>
            <a:r>
              <a:rPr lang="en-US" dirty="0"/>
              <a:t>Borrows excessively </a:t>
            </a:r>
          </a:p>
          <a:p>
            <a:r>
              <a:rPr lang="en-US" dirty="0"/>
              <a:t>Does not save money</a:t>
            </a:r>
          </a:p>
          <a:p>
            <a:r>
              <a:rPr lang="en-US" dirty="0"/>
              <a:t>Has bad credit and high interest payments</a:t>
            </a:r>
          </a:p>
        </p:txBody>
      </p:sp>
      <p:sp>
        <p:nvSpPr>
          <p:cNvPr id="4" name="Content Placeholder 2"/>
          <p:cNvSpPr txBox="1">
            <a:spLocks/>
          </p:cNvSpPr>
          <p:nvPr/>
        </p:nvSpPr>
        <p:spPr>
          <a:xfrm>
            <a:off x="5257800" y="1600200"/>
            <a:ext cx="3581400" cy="381000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2"/>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b="1" dirty="0" smtClean="0"/>
              <a:t>Smart Financial </a:t>
            </a:r>
            <a:r>
              <a:rPr lang="en-US" sz="2200" b="1" dirty="0"/>
              <a:t>Literacy?</a:t>
            </a:r>
          </a:p>
          <a:p>
            <a:r>
              <a:rPr lang="en-US" dirty="0" smtClean="0"/>
              <a:t>Follows </a:t>
            </a:r>
            <a:r>
              <a:rPr lang="en-US" dirty="0"/>
              <a:t>a budget</a:t>
            </a:r>
          </a:p>
          <a:p>
            <a:r>
              <a:rPr lang="en-US" dirty="0"/>
              <a:t>Limits debt (has a zero debt goal)</a:t>
            </a:r>
          </a:p>
          <a:p>
            <a:r>
              <a:rPr lang="en-US" dirty="0"/>
              <a:t>Pays bills on time</a:t>
            </a:r>
          </a:p>
          <a:p>
            <a:r>
              <a:rPr lang="en-US" dirty="0"/>
              <a:t>Effectively manages credit</a:t>
            </a:r>
          </a:p>
        </p:txBody>
      </p:sp>
    </p:spTree>
    <p:extLst>
      <p:ext uri="{BB962C8B-B14F-4D97-AF65-F5344CB8AC3E}">
        <p14:creationId xmlns:p14="http://schemas.microsoft.com/office/powerpoint/2010/main" val="3852022895"/>
      </p:ext>
    </p:extLst>
  </p:cSld>
  <p:clrMapOvr>
    <a:masterClrMapping/>
  </p:clrMapOvr>
</p:sld>
</file>

<file path=ppt/theme/theme1.xml><?xml version="1.0" encoding="utf-8"?>
<a:theme xmlns:a="http://schemas.openxmlformats.org/drawingml/2006/main" name="1_TSCPA - Title">
  <a:themeElements>
    <a:clrScheme name="TSCPA Colors">
      <a:dk1>
        <a:srgbClr val="231F20"/>
      </a:dk1>
      <a:lt1>
        <a:sysClr val="window" lastClr="FFFFFF"/>
      </a:lt1>
      <a:dk2>
        <a:srgbClr val="002E56"/>
      </a:dk2>
      <a:lt2>
        <a:srgbClr val="EAEFF1"/>
      </a:lt2>
      <a:accent1>
        <a:srgbClr val="0084A9"/>
      </a:accent1>
      <a:accent2>
        <a:srgbClr val="78A22F"/>
      </a:accent2>
      <a:accent3>
        <a:srgbClr val="89D4E3"/>
      </a:accent3>
      <a:accent4>
        <a:srgbClr val="E8EFBC"/>
      </a:accent4>
      <a:accent5>
        <a:srgbClr val="4F6F19"/>
      </a:accent5>
      <a:accent6>
        <a:srgbClr val="EAEFF1"/>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SCPA - Body">
  <a:themeElements>
    <a:clrScheme name="TSCPA Colors">
      <a:dk1>
        <a:srgbClr val="231F20"/>
      </a:dk1>
      <a:lt1>
        <a:sysClr val="window" lastClr="FFFFFF"/>
      </a:lt1>
      <a:dk2>
        <a:srgbClr val="002E56"/>
      </a:dk2>
      <a:lt2>
        <a:srgbClr val="EAEFF1"/>
      </a:lt2>
      <a:accent1>
        <a:srgbClr val="0084A9"/>
      </a:accent1>
      <a:accent2>
        <a:srgbClr val="78A22F"/>
      </a:accent2>
      <a:accent3>
        <a:srgbClr val="89D4E3"/>
      </a:accent3>
      <a:accent4>
        <a:srgbClr val="E8EFBC"/>
      </a:accent4>
      <a:accent5>
        <a:srgbClr val="4F6F19"/>
      </a:accent5>
      <a:accent6>
        <a:srgbClr val="EAEFF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TSCPA Presentation Template</Template>
  <TotalTime>1240</TotalTime>
  <Words>3047</Words>
  <Application>Microsoft Office PowerPoint</Application>
  <PresentationFormat>On-screen Show (4:3)</PresentationFormat>
  <Paragraphs>315</Paragraphs>
  <Slides>36</Slides>
  <Notes>33</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36</vt:i4>
      </vt:variant>
    </vt:vector>
  </HeadingPairs>
  <TitlesOfParts>
    <vt:vector size="44" baseType="lpstr">
      <vt:lpstr>Arial</vt:lpstr>
      <vt:lpstr>Calibri</vt:lpstr>
      <vt:lpstr>Century Gothic</vt:lpstr>
      <vt:lpstr>Times New Roman</vt:lpstr>
      <vt:lpstr>Wingdings 2</vt:lpstr>
      <vt:lpstr>1_TSCPA - Title</vt:lpstr>
      <vt:lpstr>1_TSCPA - Body</vt:lpstr>
      <vt:lpstr>Custom Design</vt:lpstr>
      <vt:lpstr>PowerPoint Presentation</vt:lpstr>
      <vt:lpstr>PowerPoint Presentation</vt:lpstr>
      <vt:lpstr>What is Financial Literacy?</vt:lpstr>
      <vt:lpstr>PowerPoint Presentation</vt:lpstr>
      <vt:lpstr>What You Need To Know</vt:lpstr>
      <vt:lpstr>Statistics Show…</vt:lpstr>
      <vt:lpstr>College is Expensive!</vt:lpstr>
      <vt:lpstr>How to Begin Building a Solid Financial Foundation</vt:lpstr>
      <vt:lpstr>Do you have…</vt:lpstr>
      <vt:lpstr>Budgeting 101</vt:lpstr>
      <vt:lpstr>Where is Your Income Coming From?</vt:lpstr>
      <vt:lpstr>Where is All of Your Money Going?</vt:lpstr>
      <vt:lpstr>Establish Financial Goals</vt:lpstr>
      <vt:lpstr>Define Needs vs. Wants</vt:lpstr>
      <vt:lpstr>PowerPoint Presentation</vt:lpstr>
      <vt:lpstr>Ways to Pay for College</vt:lpstr>
      <vt:lpstr>$185 BILLION in aid is available</vt:lpstr>
      <vt:lpstr>Start With The FAFSA</vt:lpstr>
      <vt:lpstr>Continue Your Search</vt:lpstr>
      <vt:lpstr>The Cost of Loans</vt:lpstr>
      <vt:lpstr>Borrow Only What You Need</vt:lpstr>
      <vt:lpstr>Stay on Top of Student Loan Obligations</vt:lpstr>
      <vt:lpstr>Pay Down Student Loans</vt:lpstr>
      <vt:lpstr>Feed the Pig</vt:lpstr>
      <vt:lpstr>PowerPoint Presentation</vt:lpstr>
      <vt:lpstr>Undergraduate Students and Credit Cards</vt:lpstr>
      <vt:lpstr>How Undergraduate Students Use Credit Cards</vt:lpstr>
      <vt:lpstr>How Undergraduate Students Use Credit Cards</vt:lpstr>
      <vt:lpstr>Undergraduate Students &amp; Payment Behavior</vt:lpstr>
      <vt:lpstr>It’s Hard to Get Out …</vt:lpstr>
      <vt:lpstr>How Do I Lose Good Credit?</vt:lpstr>
      <vt:lpstr>What Happens If I Have Bad Credit?</vt:lpstr>
      <vt:lpstr>How Do I Access My Credit Report?</vt:lpstr>
      <vt:lpstr>Feeling Overwhelmed?</vt:lpstr>
      <vt:lpstr>The Choice is Yours</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Aleshia Garrett</dc:creator>
  <cp:lastModifiedBy>Aleshia Garrett</cp:lastModifiedBy>
  <cp:revision>59</cp:revision>
  <cp:lastPrinted>2011-11-08T16:41:46Z</cp:lastPrinted>
  <dcterms:created xsi:type="dcterms:W3CDTF">2014-11-13T17:03:17Z</dcterms:created>
  <dcterms:modified xsi:type="dcterms:W3CDTF">2015-01-26T20:53:21Z</dcterms:modified>
</cp:coreProperties>
</file>